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10"/>
  </p:notesMasterIdLst>
  <p:sldIdLst>
    <p:sldId id="256" r:id="rId81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  <p:sldId id="266" r:id="rId91"/>
    <p:sldId id="267" r:id="rId92"/>
    <p:sldId id="268" r:id="rId93"/>
    <p:sldId id="269" r:id="rId94"/>
    <p:sldId id="270" r:id="rId95"/>
    <p:sldId id="271" r:id="rId96"/>
    <p:sldId id="272" r:id="rId97"/>
    <p:sldId id="273" r:id="rId98"/>
    <p:sldId id="274" r:id="rId99"/>
    <p:sldId id="275" r:id="rId100"/>
    <p:sldId id="276" r:id="rId101"/>
    <p:sldId id="277" r:id="rId102"/>
    <p:sldId id="278" r:id="rId103"/>
    <p:sldId id="279" r:id="rId104"/>
    <p:sldId id="280" r:id="rId105"/>
    <p:sldId id="281" r:id="rId106"/>
    <p:sldId id="282" r:id="rId107"/>
    <p:sldId id="283" r:id="rId108"/>
    <p:sldId id="284" r:id="rId10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orum" charset="1" panose="02000000000000000000"/>
      <p:regular r:id="rId10"/>
    </p:embeddedFont>
    <p:embeddedFont>
      <p:font typeface="Safira March" charset="1" panose="02000503000000020003"/>
      <p:regular r:id="rId11"/>
    </p:embeddedFont>
    <p:embeddedFont>
      <p:font typeface="Canva Sans 1" charset="1" panose="020B0503030501040103"/>
      <p:regular r:id="rId12"/>
    </p:embeddedFont>
    <p:embeddedFont>
      <p:font typeface="Canva Sans 1 Bold" charset="1" panose="020B0803030501040103"/>
      <p:regular r:id="rId13"/>
    </p:embeddedFont>
    <p:embeddedFont>
      <p:font typeface="Canva Sans 1 Italics" charset="1" panose="020B0503030501040103"/>
      <p:regular r:id="rId14"/>
    </p:embeddedFont>
    <p:embeddedFont>
      <p:font typeface="Canva Sans 1 Bold Italics" charset="1" panose="020B0803030501040103"/>
      <p:regular r:id="rId15"/>
    </p:embeddedFont>
    <p:embeddedFont>
      <p:font typeface="Canva Sans 2" charset="1" panose="020B0503030501040103"/>
      <p:regular r:id="rId16"/>
    </p:embeddedFont>
    <p:embeddedFont>
      <p:font typeface="Canva Sans 2 Bold" charset="1" panose="020B0803030501040103"/>
      <p:regular r:id="rId17"/>
    </p:embeddedFont>
    <p:embeddedFont>
      <p:font typeface="Canva Sans 2 Italics" charset="1" panose="020B0503030501040103"/>
      <p:regular r:id="rId18"/>
    </p:embeddedFont>
    <p:embeddedFont>
      <p:font typeface="Canva Sans 2 Bold Italics" charset="1" panose="020B0803030501040103"/>
      <p:regular r:id="rId19"/>
    </p:embeddedFont>
    <p:embeddedFont>
      <p:font typeface="Canva Sans 2 Medium" charset="1" panose="020B0603030501040103"/>
      <p:regular r:id="rId20"/>
    </p:embeddedFont>
    <p:embeddedFont>
      <p:font typeface="Canva Sans 2 Medium Italics" charset="1" panose="020B0603030501040103"/>
      <p:regular r:id="rId21"/>
    </p:embeddedFont>
    <p:embeddedFont>
      <p:font typeface="Saira" charset="1" panose="00000500000000000000"/>
      <p:regular r:id="rId22"/>
    </p:embeddedFont>
    <p:embeddedFont>
      <p:font typeface="Saira Bold" charset="1" panose="00000800000000000000"/>
      <p:regular r:id="rId23"/>
    </p:embeddedFont>
    <p:embeddedFont>
      <p:font typeface="Saira Thin" charset="1" panose="00000300000000000000"/>
      <p:regular r:id="rId24"/>
    </p:embeddedFont>
    <p:embeddedFont>
      <p:font typeface="Saira Extra-Light" charset="1" panose="00000300000000000000"/>
      <p:regular r:id="rId25"/>
    </p:embeddedFont>
    <p:embeddedFont>
      <p:font typeface="Saira Light" charset="1" panose="00000400000000000000"/>
      <p:regular r:id="rId26"/>
    </p:embeddedFont>
    <p:embeddedFont>
      <p:font typeface="Saira Medium" charset="1" panose="00000600000000000000"/>
      <p:regular r:id="rId27"/>
    </p:embeddedFont>
    <p:embeddedFont>
      <p:font typeface="Saira Semi-Bold" charset="1" panose="00000700000000000000"/>
      <p:regular r:id="rId28"/>
    </p:embeddedFont>
    <p:embeddedFont>
      <p:font typeface="Saira Ultra-Bold" charset="1" panose="00000900000000000000"/>
      <p:regular r:id="rId29"/>
    </p:embeddedFont>
    <p:embeddedFont>
      <p:font typeface="Saira Heavy" charset="1" panose="00000A00000000000000"/>
      <p:regular r:id="rId30"/>
    </p:embeddedFont>
    <p:embeddedFont>
      <p:font typeface="Gordita" charset="1" panose="00000000000000000000"/>
      <p:regular r:id="rId31"/>
    </p:embeddedFont>
    <p:embeddedFont>
      <p:font typeface="Gordita Bold" charset="1" panose="00000000000000000000"/>
      <p:regular r:id="rId32"/>
    </p:embeddedFont>
    <p:embeddedFont>
      <p:font typeface="Gordita Italics" charset="1" panose="00000000000000000000"/>
      <p:regular r:id="rId33"/>
    </p:embeddedFont>
    <p:embeddedFont>
      <p:font typeface="Gordita Bold Italics" charset="1" panose="00000000000000000000"/>
      <p:regular r:id="rId34"/>
    </p:embeddedFont>
    <p:embeddedFont>
      <p:font typeface="Gordita Light" charset="1" panose="00000000000000000000"/>
      <p:regular r:id="rId35"/>
    </p:embeddedFont>
    <p:embeddedFont>
      <p:font typeface="Gordita Light Italics" charset="1" panose="00000000000000000000"/>
      <p:regular r:id="rId36"/>
    </p:embeddedFont>
    <p:embeddedFont>
      <p:font typeface="Barlow" charset="1" panose="00000500000000000000"/>
      <p:regular r:id="rId37"/>
    </p:embeddedFont>
    <p:embeddedFont>
      <p:font typeface="Barlow Bold" charset="1" panose="00000800000000000000"/>
      <p:regular r:id="rId38"/>
    </p:embeddedFont>
    <p:embeddedFont>
      <p:font typeface="Barlow Italics" charset="1" panose="00000500000000000000"/>
      <p:regular r:id="rId39"/>
    </p:embeddedFont>
    <p:embeddedFont>
      <p:font typeface="Barlow Bold Italics" charset="1" panose="00000800000000000000"/>
      <p:regular r:id="rId40"/>
    </p:embeddedFont>
    <p:embeddedFont>
      <p:font typeface="Barlow Thin" charset="1" panose="00000300000000000000"/>
      <p:regular r:id="rId41"/>
    </p:embeddedFont>
    <p:embeddedFont>
      <p:font typeface="Barlow Thin Italics" charset="1" panose="00000300000000000000"/>
      <p:regular r:id="rId42"/>
    </p:embeddedFont>
    <p:embeddedFont>
      <p:font typeface="Barlow Extra-Light" charset="1" panose="00000300000000000000"/>
      <p:regular r:id="rId43"/>
    </p:embeddedFont>
    <p:embeddedFont>
      <p:font typeface="Barlow Extra-Light Italics" charset="1" panose="00000300000000000000"/>
      <p:regular r:id="rId44"/>
    </p:embeddedFont>
    <p:embeddedFont>
      <p:font typeface="Barlow Light" charset="1" panose="00000400000000000000"/>
      <p:regular r:id="rId45"/>
    </p:embeddedFont>
    <p:embeddedFont>
      <p:font typeface="Barlow Light Italics" charset="1" panose="00000400000000000000"/>
      <p:regular r:id="rId46"/>
    </p:embeddedFont>
    <p:embeddedFont>
      <p:font typeface="Barlow Medium" charset="1" panose="00000600000000000000"/>
      <p:regular r:id="rId47"/>
    </p:embeddedFont>
    <p:embeddedFont>
      <p:font typeface="Barlow Medium Italics" charset="1" panose="00000600000000000000"/>
      <p:regular r:id="rId48"/>
    </p:embeddedFont>
    <p:embeddedFont>
      <p:font typeface="Barlow Semi-Bold" charset="1" panose="00000700000000000000"/>
      <p:regular r:id="rId49"/>
    </p:embeddedFont>
    <p:embeddedFont>
      <p:font typeface="Barlow Semi-Bold Italics" charset="1" panose="00000700000000000000"/>
      <p:regular r:id="rId50"/>
    </p:embeddedFont>
    <p:embeddedFont>
      <p:font typeface="Barlow Ultra-Bold" charset="1" panose="00000900000000000000"/>
      <p:regular r:id="rId51"/>
    </p:embeddedFont>
    <p:embeddedFont>
      <p:font typeface="Barlow Ultra-Bold Italics" charset="1" panose="00000900000000000000"/>
      <p:regular r:id="rId52"/>
    </p:embeddedFont>
    <p:embeddedFont>
      <p:font typeface="Barlow Heavy" charset="1" panose="00000A00000000000000"/>
      <p:regular r:id="rId53"/>
    </p:embeddedFont>
    <p:embeddedFont>
      <p:font typeface="Barlow Heavy Italics" charset="1" panose="00000A00000000000000"/>
      <p:regular r:id="rId54"/>
    </p:embeddedFont>
    <p:embeddedFont>
      <p:font typeface="Open Sans" charset="1" panose="020B0606030504020204"/>
      <p:regular r:id="rId55"/>
    </p:embeddedFont>
    <p:embeddedFont>
      <p:font typeface="Open Sans Bold" charset="1" panose="020B0806030504020204"/>
      <p:regular r:id="rId56"/>
    </p:embeddedFont>
    <p:embeddedFont>
      <p:font typeface="Open Sans Italics" charset="1" panose="020B0606030504020204"/>
      <p:regular r:id="rId57"/>
    </p:embeddedFont>
    <p:embeddedFont>
      <p:font typeface="Open Sans Bold Italics" charset="1" panose="020B0806030504020204"/>
      <p:regular r:id="rId58"/>
    </p:embeddedFont>
    <p:embeddedFont>
      <p:font typeface="Open Sans Light" charset="1" panose="020B0306030504020204"/>
      <p:regular r:id="rId59"/>
    </p:embeddedFont>
    <p:embeddedFont>
      <p:font typeface="Open Sans Light Italics" charset="1" panose="020B0306030504020204"/>
      <p:regular r:id="rId60"/>
    </p:embeddedFont>
    <p:embeddedFont>
      <p:font typeface="Open Sans Ultra-Bold" charset="1" panose="00000000000000000000"/>
      <p:regular r:id="rId61"/>
    </p:embeddedFont>
    <p:embeddedFont>
      <p:font typeface="Open Sans Ultra-Bold Italics" charset="1" panose="00000000000000000000"/>
      <p:regular r:id="rId62"/>
    </p:embeddedFont>
    <p:embeddedFont>
      <p:font typeface="Montserrat" charset="1" panose="00000500000000000000"/>
      <p:regular r:id="rId63"/>
    </p:embeddedFont>
    <p:embeddedFont>
      <p:font typeface="Montserrat Bold" charset="1" panose="00000800000000000000"/>
      <p:regular r:id="rId64"/>
    </p:embeddedFont>
    <p:embeddedFont>
      <p:font typeface="Montserrat Italics" charset="1" panose="00000500000000000000"/>
      <p:regular r:id="rId65"/>
    </p:embeddedFont>
    <p:embeddedFont>
      <p:font typeface="Montserrat Bold Italics" charset="1" panose="00000800000000000000"/>
      <p:regular r:id="rId66"/>
    </p:embeddedFont>
    <p:embeddedFont>
      <p:font typeface="Montserrat Thin" charset="1" panose="00000300000000000000"/>
      <p:regular r:id="rId67"/>
    </p:embeddedFont>
    <p:embeddedFont>
      <p:font typeface="Montserrat Thin Italics" charset="1" panose="00000300000000000000"/>
      <p:regular r:id="rId68"/>
    </p:embeddedFont>
    <p:embeddedFont>
      <p:font typeface="Montserrat Extra-Light" charset="1" panose="00000300000000000000"/>
      <p:regular r:id="rId69"/>
    </p:embeddedFont>
    <p:embeddedFont>
      <p:font typeface="Montserrat Extra-Light Italics" charset="1" panose="00000300000000000000"/>
      <p:regular r:id="rId70"/>
    </p:embeddedFont>
    <p:embeddedFont>
      <p:font typeface="Montserrat Light" charset="1" panose="00000400000000000000"/>
      <p:regular r:id="rId71"/>
    </p:embeddedFont>
    <p:embeddedFont>
      <p:font typeface="Montserrat Light Italics" charset="1" panose="00000400000000000000"/>
      <p:regular r:id="rId72"/>
    </p:embeddedFont>
    <p:embeddedFont>
      <p:font typeface="Montserrat Medium" charset="1" panose="00000600000000000000"/>
      <p:regular r:id="rId73"/>
    </p:embeddedFont>
    <p:embeddedFont>
      <p:font typeface="Montserrat Medium Italics" charset="1" panose="00000600000000000000"/>
      <p:regular r:id="rId74"/>
    </p:embeddedFont>
    <p:embeddedFont>
      <p:font typeface="Montserrat Semi-Bold" charset="1" panose="00000700000000000000"/>
      <p:regular r:id="rId75"/>
    </p:embeddedFont>
    <p:embeddedFont>
      <p:font typeface="Montserrat Semi-Bold Italics" charset="1" panose="00000700000000000000"/>
      <p:regular r:id="rId76"/>
    </p:embeddedFont>
    <p:embeddedFont>
      <p:font typeface="Montserrat Ultra-Bold" charset="1" panose="00000900000000000000"/>
      <p:regular r:id="rId77"/>
    </p:embeddedFont>
    <p:embeddedFont>
      <p:font typeface="Montserrat Ultra-Bold Italics" charset="1" panose="00000900000000000000"/>
      <p:regular r:id="rId78"/>
    </p:embeddedFont>
    <p:embeddedFont>
      <p:font typeface="Montserrat Heavy" charset="1" panose="00000A00000000000000"/>
      <p:regular r:id="rId79"/>
    </p:embeddedFont>
    <p:embeddedFont>
      <p:font typeface="Montserrat Heavy Italics" charset="1" panose="00000A00000000000000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20.xml" Type="http://schemas.openxmlformats.org/officeDocument/2006/relationships/slide"/><Relationship Id="rId101" Target="slides/slide21.xml" Type="http://schemas.openxmlformats.org/officeDocument/2006/relationships/slide"/><Relationship Id="rId102" Target="slides/slide22.xml" Type="http://schemas.openxmlformats.org/officeDocument/2006/relationships/slide"/><Relationship Id="rId103" Target="slides/slide23.xml" Type="http://schemas.openxmlformats.org/officeDocument/2006/relationships/slide"/><Relationship Id="rId104" Target="slides/slide24.xml" Type="http://schemas.openxmlformats.org/officeDocument/2006/relationships/slide"/><Relationship Id="rId105" Target="slides/slide25.xml" Type="http://schemas.openxmlformats.org/officeDocument/2006/relationships/slide"/><Relationship Id="rId106" Target="slides/slide26.xml" Type="http://schemas.openxmlformats.org/officeDocument/2006/relationships/slide"/><Relationship Id="rId107" Target="slides/slide27.xml" Type="http://schemas.openxmlformats.org/officeDocument/2006/relationships/slide"/><Relationship Id="rId108" Target="slides/slide28.xml" Type="http://schemas.openxmlformats.org/officeDocument/2006/relationships/slide"/><Relationship Id="rId109" Target="slides/slide29.xml" Type="http://schemas.openxmlformats.org/officeDocument/2006/relationships/slide"/><Relationship Id="rId11" Target="fonts/font11.fntdata" Type="http://schemas.openxmlformats.org/officeDocument/2006/relationships/font"/><Relationship Id="rId110" Target="notesMasters/notesMaster1.xml" Type="http://schemas.openxmlformats.org/officeDocument/2006/relationships/notesMaster"/><Relationship Id="rId111" Target="theme/theme2.xml" Type="http://schemas.openxmlformats.org/officeDocument/2006/relationships/theme"/><Relationship Id="rId112" Target="notesSlides/notesSlide1.xml" Type="http://schemas.openxmlformats.org/officeDocument/2006/relationships/notesSlide"/><Relationship Id="rId113" Target="notesSlides/notesSlide2.xml" Type="http://schemas.openxmlformats.org/officeDocument/2006/relationships/notesSlide"/><Relationship Id="rId114" Target="notesSlides/notesSlide3.xml" Type="http://schemas.openxmlformats.org/officeDocument/2006/relationships/notesSlide"/><Relationship Id="rId115" Target="notesSlides/notesSlide4.xml" Type="http://schemas.openxmlformats.org/officeDocument/2006/relationships/notesSlide"/><Relationship Id="rId116" Target="notesSlides/notesSlide5.xml" Type="http://schemas.openxmlformats.org/officeDocument/2006/relationships/notesSlide"/><Relationship Id="rId117" Target="notesSlides/notesSlide6.xml" Type="http://schemas.openxmlformats.org/officeDocument/2006/relationships/notesSlide"/><Relationship Id="rId118" Target="notesSlides/notesSlide7.xml" Type="http://schemas.openxmlformats.org/officeDocument/2006/relationships/notesSlide"/><Relationship Id="rId119" Target="notesSlides/notesSlide8.xml" Type="http://schemas.openxmlformats.org/officeDocument/2006/relationships/notesSlide"/><Relationship Id="rId12" Target="fonts/font12.fntdata" Type="http://schemas.openxmlformats.org/officeDocument/2006/relationships/font"/><Relationship Id="rId120" Target="notesSlides/notesSlide9.xml" Type="http://schemas.openxmlformats.org/officeDocument/2006/relationships/notesSlide"/><Relationship Id="rId121" Target="notesSlides/notesSlide10.xml" Type="http://schemas.openxmlformats.org/officeDocument/2006/relationships/notesSlide"/><Relationship Id="rId122" Target="notesSlides/notesSlide11.xml" Type="http://schemas.openxmlformats.org/officeDocument/2006/relationships/notesSlide"/><Relationship Id="rId123" Target="notesSlides/notesSlide12.xml" Type="http://schemas.openxmlformats.org/officeDocument/2006/relationships/notesSlide"/><Relationship Id="rId124" Target="notesSlides/notesSlide13.xml" Type="http://schemas.openxmlformats.org/officeDocument/2006/relationships/notesSlide"/><Relationship Id="rId125" Target="notesSlides/notesSlide14.xml" Type="http://schemas.openxmlformats.org/officeDocument/2006/relationships/notesSlide"/><Relationship Id="rId126" Target="notesSlides/notesSlide15.xml" Type="http://schemas.openxmlformats.org/officeDocument/2006/relationships/notesSlide"/><Relationship Id="rId127" Target="notesSlides/notesSlide16.xml" Type="http://schemas.openxmlformats.org/officeDocument/2006/relationships/notesSlide"/><Relationship Id="rId128" Target="notesSlides/notesSlide17.xml" Type="http://schemas.openxmlformats.org/officeDocument/2006/relationships/notes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slides/slide1.xml" Type="http://schemas.openxmlformats.org/officeDocument/2006/relationships/slide"/><Relationship Id="rId82" Target="slides/slide2.xml" Type="http://schemas.openxmlformats.org/officeDocument/2006/relationships/slide"/><Relationship Id="rId83" Target="slides/slide3.xml" Type="http://schemas.openxmlformats.org/officeDocument/2006/relationships/slide"/><Relationship Id="rId84" Target="slides/slide4.xml" Type="http://schemas.openxmlformats.org/officeDocument/2006/relationships/slide"/><Relationship Id="rId85" Target="slides/slide5.xml" Type="http://schemas.openxmlformats.org/officeDocument/2006/relationships/slide"/><Relationship Id="rId86" Target="slides/slide6.xml" Type="http://schemas.openxmlformats.org/officeDocument/2006/relationships/slide"/><Relationship Id="rId87" Target="slides/slide7.xml" Type="http://schemas.openxmlformats.org/officeDocument/2006/relationships/slide"/><Relationship Id="rId88" Target="slides/slide8.xml" Type="http://schemas.openxmlformats.org/officeDocument/2006/relationships/slide"/><Relationship Id="rId89" Target="slides/slide9.xml" Type="http://schemas.openxmlformats.org/officeDocument/2006/relationships/slide"/><Relationship Id="rId9" Target="fonts/font9.fntdata" Type="http://schemas.openxmlformats.org/officeDocument/2006/relationships/font"/><Relationship Id="rId90" Target="slides/slide10.xml" Type="http://schemas.openxmlformats.org/officeDocument/2006/relationships/slide"/><Relationship Id="rId91" Target="slides/slide11.xml" Type="http://schemas.openxmlformats.org/officeDocument/2006/relationships/slide"/><Relationship Id="rId92" Target="slides/slide12.xml" Type="http://schemas.openxmlformats.org/officeDocument/2006/relationships/slide"/><Relationship Id="rId93" Target="slides/slide13.xml" Type="http://schemas.openxmlformats.org/officeDocument/2006/relationships/slide"/><Relationship Id="rId94" Target="slides/slide14.xml" Type="http://schemas.openxmlformats.org/officeDocument/2006/relationships/slide"/><Relationship Id="rId95" Target="slides/slide15.xml" Type="http://schemas.openxmlformats.org/officeDocument/2006/relationships/slide"/><Relationship Id="rId96" Target="slides/slide16.xml" Type="http://schemas.openxmlformats.org/officeDocument/2006/relationships/slide"/><Relationship Id="rId97" Target="slides/slide17.xml" Type="http://schemas.openxmlformats.org/officeDocument/2006/relationships/slide"/><Relationship Id="rId98" Target="slides/slide18.xml" Type="http://schemas.openxmlformats.org/officeDocument/2006/relationships/slide"/><Relationship Id="rId99" Target="slides/slide19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Make it in points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How long did it typically take you to doze off each night in the past month? (in minutes)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How long did it typically take you to doze off each night in the past month? (in minutes)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How long did it typically take you to doze off each night in the past month? (in minutes)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How long did it typically take you to doze off each night in the past month? (in minutes)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Make this in points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Scoring System: Each component is scored on a scale of 0 to 3, and the scores are summed to generate a total score, with higher scores indicating poorer sleep quality. A global PSQI score above a certain threshold suggests the presence of sleep disturbances or disorders.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On a scale of 1-10 how would you describe the overall quality of your sleep in the past month?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How long did it typically take you to doze off each night in the past month? (in minutes)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Description:</a:t>
            </a:r>
          </a:p>
          <a:p>
            <a:r>
              <a:rPr lang="en-US"/>
              <a:t>Participant's self-rated perception of overall sleep quality, indicating how they feel about the restfulness of their sleep</a:t>
            </a:r>
          </a:p>
          <a:p>
            <a:r>
              <a:rPr lang="en-US"/>
              <a:t>Question asked:</a:t>
            </a:r>
          </a:p>
          <a:p>
            <a:r>
              <a:rPr lang="en-US"/>
              <a:t>How long did it typically take you to doze off each night in the past month? (in minutes)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animation lagao in every slide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jpe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8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1.pn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Relationship Id="rId6" Target="../media/image40.jpeg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20467">
            <a:off x="13313639" y="5588321"/>
            <a:ext cx="6960900" cy="8225584"/>
          </a:xfrm>
          <a:custGeom>
            <a:avLst/>
            <a:gdLst/>
            <a:ahLst/>
            <a:cxnLst/>
            <a:rect r="r" b="b" t="t" l="l"/>
            <a:pathLst>
              <a:path h="8225584" w="6960900">
                <a:moveTo>
                  <a:pt x="0" y="0"/>
                </a:moveTo>
                <a:lnTo>
                  <a:pt x="6960900" y="0"/>
                </a:lnTo>
                <a:lnTo>
                  <a:pt x="6960900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76635" y="352232"/>
            <a:ext cx="8614860" cy="9582535"/>
            <a:chOff x="687070" y="247650"/>
            <a:chExt cx="11148060" cy="12400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3"/>
              <a:stretch>
                <a:fillRect l="-16249" t="-22215" r="6649" b="-1812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9685045">
            <a:off x="-3324725" y="-5148138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2"/>
                </a:lnTo>
                <a:lnTo>
                  <a:pt x="0" y="9299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2217714" y="1272646"/>
            <a:ext cx="4547650" cy="8974154"/>
            <a:chOff x="0" y="0"/>
            <a:chExt cx="1539092" cy="30371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9092" cy="3037184"/>
            </a:xfrm>
            <a:custGeom>
              <a:avLst/>
              <a:gdLst/>
              <a:ahLst/>
              <a:cxnLst/>
              <a:rect r="r" b="b" t="t" l="l"/>
              <a:pathLst>
                <a:path h="3037184" w="1539092">
                  <a:moveTo>
                    <a:pt x="0" y="0"/>
                  </a:moveTo>
                  <a:lnTo>
                    <a:pt x="1539092" y="0"/>
                  </a:lnTo>
                  <a:lnTo>
                    <a:pt x="1539092" y="3037184"/>
                  </a:lnTo>
                  <a:lnTo>
                    <a:pt x="0" y="3037184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5294" y="6688104"/>
            <a:ext cx="8552490" cy="48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>
                <a:solidFill>
                  <a:srgbClr val="FED480"/>
                </a:solidFill>
                <a:latin typeface="Forum"/>
              </a:rPr>
              <a:t> - UNDERSTANDING THE CONNECTION 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112" y="4254578"/>
            <a:ext cx="8310855" cy="156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3598" spc="341">
                <a:solidFill>
                  <a:srgbClr val="FED480"/>
                </a:solidFill>
                <a:latin typeface="Safira March"/>
              </a:rPr>
              <a:t>STUDENTS, STRESS AND SLEEP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4822" y="973558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1 - Subjective Sleep Quality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40" y="4652521"/>
            <a:ext cx="9520" cy="8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18787" y="4047438"/>
            <a:ext cx="6603435" cy="34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44"/>
              </a:lnSpc>
              <a:spcBef>
                <a:spcPct val="0"/>
              </a:spcBef>
            </a:pPr>
            <a:r>
              <a:rPr lang="en-US" sz="1960">
                <a:solidFill>
                  <a:srgbClr val="FFFFFF"/>
                </a:solidFill>
                <a:latin typeface="Barlow Medium"/>
              </a:rPr>
              <a:t>Business proposals can boost revenues for your firm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14822" y="2429875"/>
            <a:ext cx="14667876" cy="2317896"/>
            <a:chOff x="0" y="0"/>
            <a:chExt cx="7040124" cy="11125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40124" cy="1112518"/>
            </a:xfrm>
            <a:custGeom>
              <a:avLst/>
              <a:gdLst/>
              <a:ahLst/>
              <a:cxnLst/>
              <a:rect r="r" b="b" t="t" l="l"/>
              <a:pathLst>
                <a:path h="1112518" w="7040124">
                  <a:moveTo>
                    <a:pt x="6836924" y="0"/>
                  </a:moveTo>
                  <a:cubicBezTo>
                    <a:pt x="6949148" y="0"/>
                    <a:pt x="7040124" y="249046"/>
                    <a:pt x="7040124" y="556259"/>
                  </a:cubicBezTo>
                  <a:cubicBezTo>
                    <a:pt x="7040124" y="863472"/>
                    <a:pt x="6949148" y="1112518"/>
                    <a:pt x="6836924" y="1112518"/>
                  </a:cubicBezTo>
                  <a:lnTo>
                    <a:pt x="203200" y="1112518"/>
                  </a:lnTo>
                  <a:cubicBezTo>
                    <a:pt x="90976" y="1112518"/>
                    <a:pt x="0" y="863472"/>
                    <a:pt x="0" y="556259"/>
                  </a:cubicBezTo>
                  <a:cubicBezTo>
                    <a:pt x="0" y="2490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040124" cy="1160143"/>
            </a:xfrm>
            <a:prstGeom prst="rect">
              <a:avLst/>
            </a:prstGeom>
          </p:spPr>
          <p:txBody>
            <a:bodyPr anchor="ctr" rtlCol="false" tIns="45273" lIns="45273" bIns="45273" rIns="452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14822" y="5022830"/>
            <a:ext cx="14667876" cy="2317896"/>
            <a:chOff x="0" y="0"/>
            <a:chExt cx="7040124" cy="11125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40124" cy="1112518"/>
            </a:xfrm>
            <a:custGeom>
              <a:avLst/>
              <a:gdLst/>
              <a:ahLst/>
              <a:cxnLst/>
              <a:rect r="r" b="b" t="t" l="l"/>
              <a:pathLst>
                <a:path h="1112518" w="7040124">
                  <a:moveTo>
                    <a:pt x="6836924" y="0"/>
                  </a:moveTo>
                  <a:cubicBezTo>
                    <a:pt x="6949148" y="0"/>
                    <a:pt x="7040124" y="249046"/>
                    <a:pt x="7040124" y="556259"/>
                  </a:cubicBezTo>
                  <a:cubicBezTo>
                    <a:pt x="7040124" y="863472"/>
                    <a:pt x="6949148" y="1112518"/>
                    <a:pt x="6836924" y="1112518"/>
                  </a:cubicBezTo>
                  <a:lnTo>
                    <a:pt x="203200" y="1112518"/>
                  </a:lnTo>
                  <a:cubicBezTo>
                    <a:pt x="90976" y="1112518"/>
                    <a:pt x="0" y="863472"/>
                    <a:pt x="0" y="556259"/>
                  </a:cubicBezTo>
                  <a:cubicBezTo>
                    <a:pt x="0" y="2490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040124" cy="1160143"/>
            </a:xfrm>
            <a:prstGeom prst="rect">
              <a:avLst/>
            </a:prstGeom>
          </p:spPr>
          <p:txBody>
            <a:bodyPr anchor="ctr" rtlCol="false" tIns="45273" lIns="45273" bIns="45273" rIns="452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4822" y="7615784"/>
            <a:ext cx="14667876" cy="2317896"/>
            <a:chOff x="0" y="0"/>
            <a:chExt cx="7040124" cy="11125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40124" cy="1112518"/>
            </a:xfrm>
            <a:custGeom>
              <a:avLst/>
              <a:gdLst/>
              <a:ahLst/>
              <a:cxnLst/>
              <a:rect r="r" b="b" t="t" l="l"/>
              <a:pathLst>
                <a:path h="1112518" w="7040124">
                  <a:moveTo>
                    <a:pt x="6836924" y="0"/>
                  </a:moveTo>
                  <a:cubicBezTo>
                    <a:pt x="6949148" y="0"/>
                    <a:pt x="7040124" y="249046"/>
                    <a:pt x="7040124" y="556259"/>
                  </a:cubicBezTo>
                  <a:cubicBezTo>
                    <a:pt x="7040124" y="863472"/>
                    <a:pt x="6949148" y="1112518"/>
                    <a:pt x="6836924" y="1112518"/>
                  </a:cubicBezTo>
                  <a:lnTo>
                    <a:pt x="203200" y="1112518"/>
                  </a:lnTo>
                  <a:cubicBezTo>
                    <a:pt x="90976" y="1112518"/>
                    <a:pt x="0" y="863472"/>
                    <a:pt x="0" y="556259"/>
                  </a:cubicBezTo>
                  <a:cubicBezTo>
                    <a:pt x="0" y="2490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040124" cy="1160143"/>
            </a:xfrm>
            <a:prstGeom prst="rect">
              <a:avLst/>
            </a:prstGeom>
          </p:spPr>
          <p:txBody>
            <a:bodyPr anchor="ctr" rtlCol="false" tIns="45273" lIns="45273" bIns="45273" rIns="452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87535" y="2613593"/>
            <a:ext cx="13522449" cy="174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EAC16E"/>
                </a:solidFill>
                <a:latin typeface="Canva Sans 2 Bold"/>
              </a:rPr>
              <a:t>Description:</a:t>
            </a:r>
          </a:p>
          <a:p>
            <a:pPr>
              <a:lnSpc>
                <a:spcPts val="4477"/>
              </a:lnSpc>
            </a:pPr>
            <a:r>
              <a:rPr lang="en-US" sz="3198">
                <a:solidFill>
                  <a:srgbClr val="EAC16E"/>
                </a:solidFill>
                <a:latin typeface="Canva Sans 2"/>
              </a:rPr>
              <a:t>Participant's self-rated perception of overall sleep quality, indicating how they feel about the restfulness of their sleep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78015" y="5240817"/>
            <a:ext cx="13522449" cy="174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EAC16E"/>
                </a:solidFill>
                <a:latin typeface="Canva Sans 2 Bold"/>
              </a:rPr>
              <a:t>Question asked:</a:t>
            </a:r>
          </a:p>
          <a:p>
            <a:pPr>
              <a:lnSpc>
                <a:spcPts val="4477"/>
              </a:lnSpc>
            </a:pPr>
            <a:r>
              <a:rPr lang="en-US" sz="3198">
                <a:solidFill>
                  <a:srgbClr val="EAC16E"/>
                </a:solidFill>
                <a:latin typeface="Canva Sans 2"/>
              </a:rPr>
              <a:t>On a scale of 1-10 how would you describe the overall quality of your sleep in the past month?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8495" y="7835751"/>
            <a:ext cx="13522449" cy="6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EAC16E"/>
                </a:solidFill>
                <a:latin typeface="Canva Sans 2 Bold"/>
              </a:rPr>
              <a:t>Key used: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8495" y="8424034"/>
            <a:ext cx="3099351" cy="106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EAC16E"/>
                </a:solidFill>
                <a:latin typeface="Canva Sans 2"/>
              </a:rPr>
              <a:t>1-2 = Very Bad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EAC16E"/>
                </a:solidFill>
                <a:latin typeface="Canva Sans 2"/>
              </a:rPr>
              <a:t>3-5  = Fairly Bad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69383" y="8424034"/>
            <a:ext cx="3745187" cy="106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EAC16E"/>
                </a:solidFill>
                <a:latin typeface="Canva Sans 2"/>
              </a:rPr>
              <a:t>6-8 = Fairly Good 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EAC16E"/>
                </a:solidFill>
                <a:latin typeface="Canva Sans 2"/>
              </a:rPr>
              <a:t>9-10  = Very Goodd 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3179" y="2097621"/>
            <a:ext cx="8502862" cy="669021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83207" y="485383"/>
            <a:ext cx="9139537" cy="1090650"/>
            <a:chOff x="0" y="0"/>
            <a:chExt cx="12186050" cy="14542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5562" y="2044129"/>
            <a:ext cx="7486315" cy="76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646" indent="-291323" lvl="1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The majority of respondents (65%) reported either "Very Good" or "Fairly Good" subjective sleep quality, suggesting a generally positive perception of their own sleep. </a:t>
            </a:r>
          </a:p>
          <a:p>
            <a:pPr>
              <a:lnSpc>
                <a:spcPts val="3778"/>
              </a:lnSpc>
            </a:pPr>
          </a:p>
          <a:p>
            <a:pPr marL="582646" indent="-291323" lvl="1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However, a significant portion (33%) rated their sleep quality as "Fairly Bad" or "Very Bad," indicating that a notable proportion of participants perceive their sleep as less than optimal. </a:t>
            </a:r>
          </a:p>
          <a:p>
            <a:pPr>
              <a:lnSpc>
                <a:spcPts val="3778"/>
              </a:lnSpc>
            </a:pPr>
          </a:p>
          <a:p>
            <a:pPr marL="582646" indent="-291323" lvl="1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These findings highlight the subjective nature of sleep quality assessments and the varying experiences within the surveyed population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3244" y="4349151"/>
            <a:ext cx="193977" cy="46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>
                <a:solidFill>
                  <a:srgbClr val="FFFFFF"/>
                </a:solidFill>
                <a:latin typeface="Canva Sans 1"/>
              </a:rPr>
              <a:t>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4822" y="1237815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2 - Sleep Latency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75600" y="3186713"/>
            <a:ext cx="14667876" cy="3109354"/>
            <a:chOff x="0" y="0"/>
            <a:chExt cx="19557168" cy="414580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765890" y="2995278"/>
              <a:ext cx="12694" cy="1150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05286" y="2172625"/>
              <a:ext cx="8804579" cy="445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744"/>
                </a:lnSpc>
                <a:spcBef>
                  <a:spcPct val="0"/>
                </a:spcBef>
              </a:pPr>
              <a:r>
                <a:rPr lang="en-US" sz="1960">
                  <a:solidFill>
                    <a:srgbClr val="FFFFFF"/>
                  </a:solidFill>
                  <a:latin typeface="Barlow Medium"/>
                </a:rPr>
                <a:t>Business proposals can boost revenues for your firm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763618" y="267182"/>
              <a:ext cx="18029933" cy="3048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7"/>
                </a:lnSpc>
              </a:pPr>
              <a:r>
                <a:rPr lang="en-US" sz="3598">
                  <a:solidFill>
                    <a:srgbClr val="EAC16E"/>
                  </a:solidFill>
                  <a:latin typeface="Canva Sans 2 Bold"/>
                </a:rPr>
                <a:t>Description:</a:t>
              </a:r>
              <a:r>
                <a:rPr lang="en-US" sz="3598">
                  <a:solidFill>
                    <a:srgbClr val="EAC16E"/>
                  </a:solidFill>
                  <a:latin typeface="Canva Sans 2"/>
                </a:rPr>
                <a:t> </a:t>
              </a:r>
            </a:p>
            <a:p>
              <a:pPr>
                <a:lnSpc>
                  <a:spcPts val="4477"/>
                </a:lnSpc>
              </a:pPr>
              <a:r>
                <a:rPr lang="en-US" sz="3198">
                  <a:solidFill>
                    <a:srgbClr val="EAC16E"/>
                  </a:solidFill>
                  <a:latin typeface="Canva Sans 2"/>
                </a:rPr>
                <a:t>The time it takes for an individual to fall asleep after getting into bed, reflecting the ease or difficulty of initiating sleep.</a:t>
              </a:r>
            </a:p>
            <a:p>
              <a:pPr>
                <a:lnSpc>
                  <a:spcPts val="447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85120" y="6296068"/>
            <a:ext cx="14667876" cy="2317896"/>
            <a:chOff x="0" y="0"/>
            <a:chExt cx="19557168" cy="309052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50924" y="312875"/>
              <a:ext cx="18029933" cy="2299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7"/>
                </a:lnSpc>
              </a:pPr>
              <a:r>
                <a:rPr lang="en-US" sz="3598">
                  <a:solidFill>
                    <a:srgbClr val="EAC16E"/>
                  </a:solidFill>
                  <a:latin typeface="Canva Sans 2 Bold"/>
                </a:rPr>
                <a:t>Question asked:</a:t>
              </a:r>
            </a:p>
            <a:p>
              <a:pPr>
                <a:lnSpc>
                  <a:spcPts val="4477"/>
                </a:lnSpc>
              </a:pPr>
              <a:r>
                <a:rPr lang="en-US" sz="3198">
                  <a:solidFill>
                    <a:srgbClr val="EAC16E"/>
                  </a:solidFill>
                  <a:latin typeface="Canva Sans 2"/>
                </a:rPr>
                <a:t>How long did it typically take you to doze off each night in the past month? (in minutes)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12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987598" y="291770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3207" y="485383"/>
            <a:ext cx="9139537" cy="1090650"/>
            <a:chOff x="0" y="0"/>
            <a:chExt cx="12186050" cy="1454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40050" y="1966697"/>
            <a:ext cx="7486315" cy="775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065" indent="-280532" lvl="1">
              <a:lnSpc>
                <a:spcPts val="3638"/>
              </a:lnSpc>
              <a:buFont typeface="Arial"/>
              <a:buChar char="•"/>
            </a:pPr>
            <a:r>
              <a:rPr lang="en-US" sz="2598">
                <a:solidFill>
                  <a:srgbClr val="EAC16E"/>
                </a:solidFill>
                <a:latin typeface="Canva Sans 2"/>
              </a:rPr>
              <a:t>The majority of respondents (38.6%) reported a sleep latency of less than 15 minutes, indicating a relatively quick transition from wakefulness to sleep. </a:t>
            </a:r>
          </a:p>
          <a:p>
            <a:pPr>
              <a:lnSpc>
                <a:spcPts val="3638"/>
              </a:lnSpc>
            </a:pPr>
          </a:p>
          <a:p>
            <a:pPr marL="561065" indent="-280532" lvl="1">
              <a:lnSpc>
                <a:spcPts val="3638"/>
              </a:lnSpc>
              <a:buFont typeface="Arial"/>
              <a:buChar char="•"/>
            </a:pPr>
            <a:r>
              <a:rPr lang="en-US" sz="2598">
                <a:solidFill>
                  <a:srgbClr val="EAC16E"/>
                </a:solidFill>
                <a:latin typeface="Canva Sans 2"/>
              </a:rPr>
              <a:t>However, around 51% of participants experienced a longer sleep onset, with 36.4% taking 15 to 30 minutes and 25% requiring more than 30 minutes to fall asleep.</a:t>
            </a:r>
          </a:p>
          <a:p>
            <a:pPr>
              <a:lnSpc>
                <a:spcPts val="3638"/>
              </a:lnSpc>
            </a:pPr>
            <a:r>
              <a:rPr lang="en-US" sz="2598">
                <a:solidFill>
                  <a:srgbClr val="EAC16E"/>
                </a:solidFill>
                <a:latin typeface="Canva Sans 2"/>
              </a:rPr>
              <a:t> </a:t>
            </a:r>
          </a:p>
          <a:p>
            <a:pPr marL="561065" indent="-280532" lvl="1">
              <a:lnSpc>
                <a:spcPts val="3638"/>
              </a:lnSpc>
              <a:buFont typeface="Arial"/>
              <a:buChar char="•"/>
            </a:pPr>
            <a:r>
              <a:rPr lang="en-US" sz="2598">
                <a:solidFill>
                  <a:srgbClr val="EAC16E"/>
                </a:solidFill>
                <a:latin typeface="Canva Sans 2"/>
              </a:rPr>
              <a:t>This pattern suggests the presence of underlying problems related to sleep initiation. The prolonged sleep latency may indicate factors such as heightened stress, anxiety, or other sleep-disrupting influences.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95325" y="2397712"/>
            <a:ext cx="10089722" cy="695486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4822" y="1287936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3 - Sleep Duration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40" y="4652521"/>
            <a:ext cx="9520" cy="8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814822" y="3312753"/>
            <a:ext cx="14667876" cy="2418254"/>
            <a:chOff x="0" y="0"/>
            <a:chExt cx="19557168" cy="32243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05286" y="2172625"/>
              <a:ext cx="8804579" cy="445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744"/>
                </a:lnSpc>
                <a:spcBef>
                  <a:spcPct val="0"/>
                </a:spcBef>
              </a:pPr>
              <a:r>
                <a:rPr lang="en-US" sz="1960">
                  <a:solidFill>
                    <a:srgbClr val="FFFFFF"/>
                  </a:solidFill>
                  <a:latin typeface="Barlow Medium"/>
                </a:rPr>
                <a:t>Business proposals can boost revenues for your firm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763618" y="276707"/>
              <a:ext cx="17475428" cy="2947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82"/>
                </a:lnSpc>
              </a:pPr>
              <a:r>
                <a:rPr lang="en-US" sz="3487">
                  <a:solidFill>
                    <a:srgbClr val="EAC16E"/>
                  </a:solidFill>
                  <a:latin typeface="Canva Sans 2 Bold"/>
                </a:rPr>
                <a:t>Description:</a:t>
              </a:r>
              <a:r>
                <a:rPr lang="en-US" sz="3487">
                  <a:solidFill>
                    <a:srgbClr val="EAC16E"/>
                  </a:solidFill>
                  <a:latin typeface="Canva Sans 2"/>
                </a:rPr>
                <a:t> </a:t>
              </a:r>
            </a:p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Provides an overview of the actual quantity of undisturbed sleep obtained at night time. </a:t>
              </a:r>
            </a:p>
            <a:p>
              <a:pPr>
                <a:lnSpc>
                  <a:spcPts val="43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14822" y="6512278"/>
            <a:ext cx="14667876" cy="2464188"/>
            <a:chOff x="0" y="0"/>
            <a:chExt cx="19557168" cy="328558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50924" y="312875"/>
              <a:ext cx="18029933" cy="2972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7"/>
                </a:lnSpc>
              </a:pPr>
              <a:r>
                <a:rPr lang="en-US" sz="3598">
                  <a:solidFill>
                    <a:srgbClr val="EAC16E"/>
                  </a:solidFill>
                  <a:latin typeface="Canva Sans 2 Bold"/>
                </a:rPr>
                <a:t>Question asked:</a:t>
              </a:r>
            </a:p>
            <a:p>
              <a:pPr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Canva Sans 2"/>
                </a:rPr>
                <a:t>How many hours of actual sleep did you manage to get at night in the past month? (This may differ from the time you spent in bed.)</a:t>
              </a:r>
            </a:p>
            <a:p>
              <a:pPr>
                <a:lnSpc>
                  <a:spcPts val="447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14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987598" y="291770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3207" y="629523"/>
            <a:ext cx="9139537" cy="1090650"/>
            <a:chOff x="0" y="0"/>
            <a:chExt cx="12186050" cy="1454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3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5562" y="2388131"/>
            <a:ext cx="7486315" cy="691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A notable 63.6% of respondents reported inadequate sleep, with 54.6% getting less than 5 hours and another 9% between 5 to 7 hours.</a:t>
            </a:r>
          </a:p>
          <a:p>
            <a:pPr>
              <a:lnSpc>
                <a:spcPts val="3918"/>
              </a:lnSpc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 </a:t>
            </a:r>
          </a:p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Merely 36.4% reported meeting the recommended. More than 7 hours </a:t>
            </a:r>
          </a:p>
          <a:p>
            <a:pPr>
              <a:lnSpc>
                <a:spcPts val="3918"/>
              </a:lnSpc>
            </a:pPr>
          </a:p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This prevalent pattern underscores a concerning trend in insufficient sleep among university students, potentially impacting their well-being, academic performance, and mental health.</a:t>
            </a:r>
          </a:p>
          <a:p>
            <a:pPr>
              <a:lnSpc>
                <a:spcPts val="3918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62565" y="2496166"/>
            <a:ext cx="8908278" cy="675796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5004" y="708575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4 - Habitual Sleep Efficieny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40" y="4652521"/>
            <a:ext cx="9520" cy="8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814822" y="1754969"/>
            <a:ext cx="14667876" cy="1975473"/>
            <a:chOff x="0" y="0"/>
            <a:chExt cx="7040124" cy="948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40124" cy="948166"/>
            </a:xfrm>
            <a:custGeom>
              <a:avLst/>
              <a:gdLst/>
              <a:ahLst/>
              <a:cxnLst/>
              <a:rect r="r" b="b" t="t" l="l"/>
              <a:pathLst>
                <a:path h="948166" w="7040124">
                  <a:moveTo>
                    <a:pt x="6836924" y="0"/>
                  </a:moveTo>
                  <a:cubicBezTo>
                    <a:pt x="6949148" y="0"/>
                    <a:pt x="7040124" y="212254"/>
                    <a:pt x="7040124" y="474083"/>
                  </a:cubicBezTo>
                  <a:cubicBezTo>
                    <a:pt x="7040124" y="735911"/>
                    <a:pt x="6949148" y="948166"/>
                    <a:pt x="6836924" y="948166"/>
                  </a:cubicBezTo>
                  <a:lnTo>
                    <a:pt x="203200" y="948166"/>
                  </a:lnTo>
                  <a:cubicBezTo>
                    <a:pt x="90976" y="948166"/>
                    <a:pt x="0" y="735911"/>
                    <a:pt x="0" y="474083"/>
                  </a:cubicBezTo>
                  <a:cubicBezTo>
                    <a:pt x="0" y="21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040124" cy="995791"/>
            </a:xfrm>
            <a:prstGeom prst="rect">
              <a:avLst/>
            </a:prstGeom>
          </p:spPr>
          <p:txBody>
            <a:bodyPr anchor="ctr" rtlCol="false" tIns="45273" lIns="45273" bIns="45273" rIns="452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87535" y="1915058"/>
            <a:ext cx="13106571" cy="214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42"/>
              </a:lnSpc>
            </a:pPr>
            <a:r>
              <a:rPr lang="en-US" sz="3387">
                <a:solidFill>
                  <a:srgbClr val="EAC16E"/>
                </a:solidFill>
                <a:latin typeface="Canva Sans 2 Bold"/>
              </a:rPr>
              <a:t>Description:</a:t>
            </a:r>
            <a:r>
              <a:rPr lang="en-US" sz="3387">
                <a:solidFill>
                  <a:srgbClr val="EAC16E"/>
                </a:solidFill>
                <a:latin typeface="Canva Sans 2"/>
              </a:rPr>
              <a:t> 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EAC16E"/>
                </a:solidFill>
                <a:latin typeface="Canva Sans 2"/>
              </a:rPr>
              <a:t>The ratio of actual time spent asleep to the total time spent in bed. A lower ratio may suggest difficulty maintaining continuous sleep.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814822" y="3996649"/>
            <a:ext cx="14667876" cy="2987727"/>
            <a:chOff x="0" y="0"/>
            <a:chExt cx="19557168" cy="398363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557168" cy="3983635"/>
              <a:chOff x="0" y="0"/>
              <a:chExt cx="7040124" cy="143401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40124" cy="1434016"/>
              </a:xfrm>
              <a:custGeom>
                <a:avLst/>
                <a:gdLst/>
                <a:ahLst/>
                <a:cxnLst/>
                <a:rect r="r" b="b" t="t" l="l"/>
                <a:pathLst>
                  <a:path h="1434016" w="7040124">
                    <a:moveTo>
                      <a:pt x="6836924" y="0"/>
                    </a:moveTo>
                    <a:cubicBezTo>
                      <a:pt x="6949148" y="0"/>
                      <a:pt x="7040124" y="321015"/>
                      <a:pt x="7040124" y="717008"/>
                    </a:cubicBezTo>
                    <a:cubicBezTo>
                      <a:pt x="7040124" y="1113000"/>
                      <a:pt x="6949148" y="1434016"/>
                      <a:pt x="6836924" y="1434016"/>
                    </a:cubicBezTo>
                    <a:lnTo>
                      <a:pt x="203200" y="1434016"/>
                    </a:lnTo>
                    <a:cubicBezTo>
                      <a:pt x="90976" y="1434016"/>
                      <a:pt x="0" y="1113000"/>
                      <a:pt x="0" y="717008"/>
                    </a:cubicBezTo>
                    <a:cubicBezTo>
                      <a:pt x="0" y="32101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040124" cy="1481641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763618" y="280235"/>
              <a:ext cx="18029933" cy="3415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97"/>
                </a:lnSpc>
              </a:pPr>
              <a:r>
                <a:rPr lang="en-US" sz="3498">
                  <a:solidFill>
                    <a:srgbClr val="EAC16E"/>
                  </a:solidFill>
                  <a:latin typeface="Canva Sans 2 Bold"/>
                </a:rPr>
                <a:t>Questions used for caluclation of ratio:</a:t>
              </a:r>
            </a:p>
            <a:p>
              <a:pPr algn="just">
                <a:lnSpc>
                  <a:spcPts val="3918"/>
                </a:lnSpc>
              </a:pPr>
              <a:r>
                <a:rPr lang="en-US" sz="2798">
                  <a:solidFill>
                    <a:srgbClr val="EAC16E"/>
                  </a:solidFill>
                  <a:latin typeface="Canva Sans 2 Bold"/>
                </a:rPr>
                <a:t>Q1)</a:t>
              </a:r>
              <a:r>
                <a:rPr lang="en-US" sz="2798">
                  <a:solidFill>
                    <a:srgbClr val="EAC16E"/>
                  </a:solidFill>
                  <a:latin typeface="Canva Sans 2"/>
                </a:rPr>
                <a:t> At what time did you generally go to bed during the last month?</a:t>
              </a:r>
            </a:p>
            <a:p>
              <a:pPr algn="just">
                <a:lnSpc>
                  <a:spcPts val="3918"/>
                </a:lnSpc>
              </a:pPr>
              <a:r>
                <a:rPr lang="en-US" sz="2798">
                  <a:solidFill>
                    <a:srgbClr val="EAC16E"/>
                  </a:solidFill>
                  <a:latin typeface="Canva Sans 2 Bold"/>
                </a:rPr>
                <a:t>Q2)</a:t>
              </a:r>
              <a:r>
                <a:rPr lang="en-US" sz="2798">
                  <a:solidFill>
                    <a:srgbClr val="EAC16E"/>
                  </a:solidFill>
                  <a:latin typeface="Canva Sans 2"/>
                </a:rPr>
                <a:t> What time did you usually rise in the morning over the past month?</a:t>
              </a:r>
            </a:p>
            <a:p>
              <a:pPr algn="just">
                <a:lnSpc>
                  <a:spcPts val="3918"/>
                </a:lnSpc>
              </a:pPr>
              <a:r>
                <a:rPr lang="en-US" sz="2798">
                  <a:solidFill>
                    <a:srgbClr val="EAC16E"/>
                  </a:solidFill>
                  <a:latin typeface="Canva Sans 2 Bold"/>
                </a:rPr>
                <a:t>Q3)</a:t>
              </a:r>
              <a:r>
                <a:rPr lang="en-US" sz="2798">
                  <a:solidFill>
                    <a:srgbClr val="EAC16E"/>
                  </a:solidFill>
                  <a:latin typeface="Canva Sans 2"/>
                </a:rPr>
                <a:t> How many hours of actual sleep did you manage to get at night in the              past month? (This may differ from the time you spent in bed.)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14822" y="7250946"/>
            <a:ext cx="14667876" cy="3445383"/>
            <a:chOff x="0" y="0"/>
            <a:chExt cx="19557168" cy="459384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557168" cy="3453954"/>
              <a:chOff x="0" y="0"/>
              <a:chExt cx="7040124" cy="124334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040124" cy="1243343"/>
              </a:xfrm>
              <a:custGeom>
                <a:avLst/>
                <a:gdLst/>
                <a:ahLst/>
                <a:cxnLst/>
                <a:rect r="r" b="b" t="t" l="l"/>
                <a:pathLst>
                  <a:path h="1243343" w="7040124">
                    <a:moveTo>
                      <a:pt x="6836924" y="0"/>
                    </a:moveTo>
                    <a:cubicBezTo>
                      <a:pt x="6949148" y="0"/>
                      <a:pt x="7040124" y="278332"/>
                      <a:pt x="7040124" y="621672"/>
                    </a:cubicBezTo>
                    <a:cubicBezTo>
                      <a:pt x="7040124" y="965011"/>
                      <a:pt x="6949148" y="1243343"/>
                      <a:pt x="6836924" y="1243343"/>
                    </a:cubicBezTo>
                    <a:lnTo>
                      <a:pt x="203200" y="1243343"/>
                    </a:lnTo>
                    <a:cubicBezTo>
                      <a:pt x="90976" y="1243343"/>
                      <a:pt x="0" y="965011"/>
                      <a:pt x="0" y="621672"/>
                    </a:cubicBezTo>
                    <a:cubicBezTo>
                      <a:pt x="0" y="27833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7040124" cy="1290968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763618" y="276707"/>
              <a:ext cx="17475428" cy="4317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EAC16E"/>
                  </a:solidFill>
                  <a:latin typeface="Canva Sans 2 Bold"/>
                </a:rPr>
                <a:t>Formula used :</a:t>
              </a:r>
            </a:p>
            <a:p>
              <a:pPr marL="669306" indent="-334653" lvl="1">
                <a:lnSpc>
                  <a:spcPts val="4340"/>
                </a:lnSpc>
                <a:buFont typeface="Arial"/>
                <a:buChar char="•"/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Sleep efficiency = (# hours slept/# hours in bed) X 100%</a:t>
              </a:r>
              <a:r>
                <a:rPr lang="en-US" sz="3100">
                  <a:solidFill>
                    <a:srgbClr val="EAC16E"/>
                  </a:solidFill>
                  <a:latin typeface="Canva Sans 2 Bold"/>
                </a:rPr>
                <a:t> </a:t>
              </a:r>
            </a:p>
            <a:p>
              <a:pPr marL="669306" indent="-334653" lvl="1">
                <a:lnSpc>
                  <a:spcPts val="4340"/>
                </a:lnSpc>
                <a:buFont typeface="Arial"/>
                <a:buChar char="•"/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# hours slept — question 3</a:t>
              </a:r>
            </a:p>
            <a:p>
              <a:pPr marL="669306" indent="-334653" lvl="1">
                <a:lnSpc>
                  <a:spcPts val="4340"/>
                </a:lnSpc>
                <a:buFont typeface="Arial"/>
                <a:buChar char="•"/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# hours in bed — question 2 - question 1   </a:t>
              </a:r>
            </a:p>
            <a:p>
              <a:pPr>
                <a:lnSpc>
                  <a:spcPts val="4340"/>
                </a:lnSpc>
              </a:pPr>
            </a:p>
            <a:p>
              <a:pPr>
                <a:lnSpc>
                  <a:spcPts val="434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987598" y="291770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3207" y="629523"/>
            <a:ext cx="9139537" cy="1090650"/>
            <a:chOff x="0" y="0"/>
            <a:chExt cx="12186050" cy="1454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4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40050" y="2044129"/>
            <a:ext cx="7486315" cy="76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644" indent="-291322" lvl="1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The majority of respondents (56%) reported a high habitual sleep efficiency of greater than 85%. </a:t>
            </a:r>
          </a:p>
          <a:p>
            <a:pPr>
              <a:lnSpc>
                <a:spcPts val="3778"/>
              </a:lnSpc>
            </a:pPr>
          </a:p>
          <a:p>
            <a:pPr marL="582644" indent="-291322" lvl="1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However, a considerable proportion of participants reported lower sleep efficiency, with 21% falling into the 75-84% range, 18% in the 65-74% range, and 5% experiencing less than 65% sleep efficiency. </a:t>
            </a:r>
          </a:p>
          <a:p>
            <a:pPr>
              <a:lnSpc>
                <a:spcPts val="3778"/>
              </a:lnSpc>
            </a:pPr>
          </a:p>
          <a:p>
            <a:pPr marL="582644" indent="-291322" lvl="1">
              <a:lnSpc>
                <a:spcPts val="3778"/>
              </a:lnSpc>
              <a:buFont typeface="Arial"/>
              <a:buChar char="•"/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These results indicate a mix of sleep efficiency levels among the surveyed population, with a notable percentage experiencing less optimal sleep efficiency.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17394" y="2403519"/>
            <a:ext cx="10020037" cy="694325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4524" y="1335538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5 - Sleep Schedule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40" y="4652521"/>
            <a:ext cx="9520" cy="8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814822" y="3582996"/>
            <a:ext cx="14667876" cy="1835174"/>
            <a:chOff x="0" y="0"/>
            <a:chExt cx="19557168" cy="244689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557168" cy="2220250"/>
              <a:chOff x="0" y="0"/>
              <a:chExt cx="7040124" cy="7992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40124" cy="799238"/>
              </a:xfrm>
              <a:custGeom>
                <a:avLst/>
                <a:gdLst/>
                <a:ahLst/>
                <a:cxnLst/>
                <a:rect r="r" b="b" t="t" l="l"/>
                <a:pathLst>
                  <a:path h="799238" w="7040124">
                    <a:moveTo>
                      <a:pt x="6836924" y="0"/>
                    </a:moveTo>
                    <a:cubicBezTo>
                      <a:pt x="6949148" y="0"/>
                      <a:pt x="7040124" y="178916"/>
                      <a:pt x="7040124" y="399619"/>
                    </a:cubicBezTo>
                    <a:cubicBezTo>
                      <a:pt x="7040124" y="620323"/>
                      <a:pt x="6949148" y="799238"/>
                      <a:pt x="6836924" y="799238"/>
                    </a:cubicBezTo>
                    <a:lnTo>
                      <a:pt x="203200" y="799238"/>
                    </a:lnTo>
                    <a:cubicBezTo>
                      <a:pt x="90976" y="799238"/>
                      <a:pt x="0" y="620323"/>
                      <a:pt x="0" y="399619"/>
                    </a:cubicBezTo>
                    <a:cubicBezTo>
                      <a:pt x="0" y="17891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40124" cy="84686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63618" y="267182"/>
              <a:ext cx="17475428" cy="2179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EAC16E"/>
                  </a:solidFill>
                  <a:latin typeface="Canva Sans 2 Bold"/>
                </a:rPr>
                <a:t>Description:</a:t>
              </a:r>
              <a:r>
                <a:rPr lang="en-US" sz="3299">
                  <a:solidFill>
                    <a:srgbClr val="EAC16E"/>
                  </a:solidFill>
                  <a:latin typeface="Canva Sans 2"/>
                </a:rPr>
                <a:t> </a:t>
              </a:r>
            </a:p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Judges</a:t>
              </a: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 the regularity and consistency of students' sleep schedules.</a:t>
              </a:r>
            </a:p>
            <a:p>
              <a:pPr>
                <a:lnSpc>
                  <a:spcPts val="43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05302" y="6124988"/>
            <a:ext cx="14667876" cy="2317896"/>
            <a:chOff x="0" y="0"/>
            <a:chExt cx="19557168" cy="309052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750924" y="312875"/>
              <a:ext cx="18029933" cy="222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7"/>
                </a:lnSpc>
              </a:pPr>
              <a:r>
                <a:rPr lang="en-US" sz="3598">
                  <a:solidFill>
                    <a:srgbClr val="EAC16E"/>
                  </a:solidFill>
                  <a:latin typeface="Canva Sans 2 Bold"/>
                </a:rPr>
                <a:t>Question asked:</a:t>
              </a:r>
            </a:p>
            <a:p>
              <a:pPr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Canva Sans 2"/>
                </a:rPr>
                <a:t>Do you have a regular sleep schedule (e.g., consistent bedtime and wake time)?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18</a:t>
            </a:r>
          </a:p>
        </p:txBody>
      </p:sp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987598" y="291770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3207" y="629523"/>
            <a:ext cx="9139537" cy="1090650"/>
            <a:chOff x="0" y="0"/>
            <a:chExt cx="12186050" cy="1454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5562" y="2140602"/>
            <a:ext cx="7486315" cy="741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A notable 59% of respondents reported not having a defined sleep schedule, indicating a lack of consistency in their bedtime routines. </a:t>
            </a:r>
          </a:p>
          <a:p>
            <a:pPr>
              <a:lnSpc>
                <a:spcPts val="3918"/>
              </a:lnSpc>
            </a:pPr>
          </a:p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In contrast, 18% affirmed having a consistent sleep schedule, while 22% reported adhering to a sleep schedule only on weekdays. </a:t>
            </a:r>
          </a:p>
          <a:p>
            <a:pPr>
              <a:lnSpc>
                <a:spcPts val="3918"/>
              </a:lnSpc>
            </a:pPr>
          </a:p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These findings underscore a predominant trend of irregular sleep schedules among participants, which may contribute to variations in sleep quality and overall well-being.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80212" y="2495328"/>
            <a:ext cx="8918322" cy="675963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4109" y="-2986021"/>
            <a:ext cx="6928707" cy="9426812"/>
          </a:xfrm>
          <a:custGeom>
            <a:avLst/>
            <a:gdLst/>
            <a:ahLst/>
            <a:cxnLst/>
            <a:rect r="r" b="b" t="t" l="l"/>
            <a:pathLst>
              <a:path h="9426812" w="6928707">
                <a:moveTo>
                  <a:pt x="0" y="0"/>
                </a:moveTo>
                <a:lnTo>
                  <a:pt x="6928707" y="0"/>
                </a:lnTo>
                <a:lnTo>
                  <a:pt x="6928707" y="9426813"/>
                </a:lnTo>
                <a:lnTo>
                  <a:pt x="0" y="942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51410" y="822734"/>
            <a:ext cx="5185180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4"/>
              </a:lnSpc>
            </a:pPr>
            <a:r>
              <a:rPr lang="en-US" sz="5997">
                <a:solidFill>
                  <a:srgbClr val="EAC16E"/>
                </a:solidFill>
                <a:latin typeface="Safira March"/>
              </a:rPr>
              <a:t>Index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730985">
            <a:off x="12719296" y="6886833"/>
            <a:ext cx="6138342" cy="8225584"/>
          </a:xfrm>
          <a:custGeom>
            <a:avLst/>
            <a:gdLst/>
            <a:ahLst/>
            <a:cxnLst/>
            <a:rect r="r" b="b" t="t" l="l"/>
            <a:pathLst>
              <a:path h="8225584" w="6138342">
                <a:moveTo>
                  <a:pt x="0" y="0"/>
                </a:moveTo>
                <a:lnTo>
                  <a:pt x="6138342" y="0"/>
                </a:lnTo>
                <a:lnTo>
                  <a:pt x="6138342" y="8225583"/>
                </a:lnTo>
                <a:lnTo>
                  <a:pt x="0" y="822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9993" y="3462925"/>
            <a:ext cx="591814" cy="59181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859993" y="5194822"/>
            <a:ext cx="591814" cy="59181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36021" y="3538953"/>
            <a:ext cx="439758" cy="4397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36021" y="5270850"/>
            <a:ext cx="439758" cy="43975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9155900" y="3978711"/>
            <a:ext cx="0" cy="5101296"/>
          </a:xfrm>
          <a:prstGeom prst="line">
            <a:avLst/>
          </a:prstGeom>
          <a:ln cap="rnd" w="57150">
            <a:solidFill>
              <a:srgbClr val="170C0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859993" y="6930221"/>
            <a:ext cx="591814" cy="59181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936021" y="7006249"/>
            <a:ext cx="439758" cy="43975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36192" y="8664478"/>
            <a:ext cx="591814" cy="59181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912221" y="8740506"/>
            <a:ext cx="439758" cy="43975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247771" y="2978321"/>
            <a:ext cx="4007568" cy="38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398" spc="93" u="none">
                <a:solidFill>
                  <a:srgbClr val="170C04"/>
                </a:solidFill>
                <a:latin typeface="Gordita Bold"/>
              </a:rPr>
              <a:t>PROBLEM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39036" y="2928554"/>
            <a:ext cx="5734691" cy="1634000"/>
            <a:chOff x="0" y="0"/>
            <a:chExt cx="3860862" cy="11000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60862" cy="1100085"/>
            </a:xfrm>
            <a:custGeom>
              <a:avLst/>
              <a:gdLst/>
              <a:ahLst/>
              <a:cxnLst/>
              <a:rect r="r" b="b" t="t" l="l"/>
              <a:pathLst>
                <a:path h="1100085" w="3860862">
                  <a:moveTo>
                    <a:pt x="3736402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402" y="0"/>
                  </a:lnTo>
                  <a:cubicBezTo>
                    <a:pt x="3804982" y="0"/>
                    <a:pt x="3860862" y="55880"/>
                    <a:pt x="3860862" y="124460"/>
                  </a:cubicBezTo>
                  <a:lnTo>
                    <a:pt x="3860862" y="975625"/>
                  </a:lnTo>
                  <a:cubicBezTo>
                    <a:pt x="3860862" y="1044205"/>
                    <a:pt x="3804982" y="1100085"/>
                    <a:pt x="3736402" y="1100085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839036" y="2928554"/>
            <a:ext cx="980918" cy="1634000"/>
            <a:chOff x="0" y="0"/>
            <a:chExt cx="660400" cy="11000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1100085"/>
            </a:xfrm>
            <a:custGeom>
              <a:avLst/>
              <a:gdLst/>
              <a:ahLst/>
              <a:cxnLst/>
              <a:rect r="r" b="b" t="t" l="l"/>
              <a:pathLst>
                <a:path h="1100085" w="660400">
                  <a:moveTo>
                    <a:pt x="535940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975625"/>
                  </a:lnTo>
                  <a:cubicBezTo>
                    <a:pt x="660400" y="1044205"/>
                    <a:pt x="604520" y="1100085"/>
                    <a:pt x="535940" y="1100085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839036" y="3545046"/>
            <a:ext cx="950813" cy="38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398" spc="93">
                <a:solidFill>
                  <a:srgbClr val="EAC16E"/>
                </a:solidFill>
                <a:latin typeface="Gordita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65967" y="3527197"/>
            <a:ext cx="4363608" cy="38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8"/>
              </a:lnSpc>
            </a:pPr>
            <a:r>
              <a:rPr lang="en-US" sz="2298">
                <a:solidFill>
                  <a:srgbClr val="170C04"/>
                </a:solidFill>
                <a:latin typeface="Montserrat Bold"/>
              </a:rPr>
              <a:t>Introduction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839036" y="6440792"/>
            <a:ext cx="5734691" cy="1634000"/>
            <a:chOff x="0" y="0"/>
            <a:chExt cx="3860862" cy="110008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860862" cy="1100085"/>
            </a:xfrm>
            <a:custGeom>
              <a:avLst/>
              <a:gdLst/>
              <a:ahLst/>
              <a:cxnLst/>
              <a:rect r="r" b="b" t="t" l="l"/>
              <a:pathLst>
                <a:path h="1100085" w="3860862">
                  <a:moveTo>
                    <a:pt x="3736402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402" y="0"/>
                  </a:lnTo>
                  <a:cubicBezTo>
                    <a:pt x="3804982" y="0"/>
                    <a:pt x="3860862" y="55880"/>
                    <a:pt x="3860862" y="124460"/>
                  </a:cubicBezTo>
                  <a:lnTo>
                    <a:pt x="3860862" y="975625"/>
                  </a:lnTo>
                  <a:cubicBezTo>
                    <a:pt x="3860862" y="1044205"/>
                    <a:pt x="3804982" y="1100085"/>
                    <a:pt x="3736402" y="1100085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839036" y="6440792"/>
            <a:ext cx="980918" cy="1634000"/>
            <a:chOff x="0" y="0"/>
            <a:chExt cx="660400" cy="110008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400" cy="1100085"/>
            </a:xfrm>
            <a:custGeom>
              <a:avLst/>
              <a:gdLst/>
              <a:ahLst/>
              <a:cxnLst/>
              <a:rect r="r" b="b" t="t" l="l"/>
              <a:pathLst>
                <a:path h="1100085" w="660400">
                  <a:moveTo>
                    <a:pt x="535940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975625"/>
                  </a:lnTo>
                  <a:cubicBezTo>
                    <a:pt x="660400" y="1044205"/>
                    <a:pt x="604520" y="1100085"/>
                    <a:pt x="535940" y="1100085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839036" y="7057284"/>
            <a:ext cx="950813" cy="38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398" spc="93">
                <a:solidFill>
                  <a:srgbClr val="EAC16E"/>
                </a:solidFill>
                <a:latin typeface="Gordita Bold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777252" y="4725608"/>
            <a:ext cx="5734691" cy="1634000"/>
            <a:chOff x="0" y="0"/>
            <a:chExt cx="3860862" cy="11000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60862" cy="1100085"/>
            </a:xfrm>
            <a:custGeom>
              <a:avLst/>
              <a:gdLst/>
              <a:ahLst/>
              <a:cxnLst/>
              <a:rect r="r" b="b" t="t" l="l"/>
              <a:pathLst>
                <a:path h="1100085" w="3860862">
                  <a:moveTo>
                    <a:pt x="3736402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402" y="0"/>
                  </a:lnTo>
                  <a:cubicBezTo>
                    <a:pt x="3804982" y="0"/>
                    <a:pt x="3860862" y="55880"/>
                    <a:pt x="3860862" y="124460"/>
                  </a:cubicBezTo>
                  <a:lnTo>
                    <a:pt x="3860862" y="975625"/>
                  </a:lnTo>
                  <a:cubicBezTo>
                    <a:pt x="3860862" y="1044205"/>
                    <a:pt x="3804982" y="1100085"/>
                    <a:pt x="3736402" y="1100085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531025" y="4725608"/>
            <a:ext cx="980918" cy="1634000"/>
            <a:chOff x="0" y="0"/>
            <a:chExt cx="660400" cy="110008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60400" cy="1100085"/>
            </a:xfrm>
            <a:custGeom>
              <a:avLst/>
              <a:gdLst/>
              <a:ahLst/>
              <a:cxnLst/>
              <a:rect r="r" b="b" t="t" l="l"/>
              <a:pathLst>
                <a:path h="1100085" w="660400">
                  <a:moveTo>
                    <a:pt x="535940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975625"/>
                  </a:lnTo>
                  <a:cubicBezTo>
                    <a:pt x="660400" y="1044205"/>
                    <a:pt x="604520" y="1100085"/>
                    <a:pt x="535940" y="1100085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7546078" y="5342101"/>
            <a:ext cx="950813" cy="38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398" spc="93">
                <a:solidFill>
                  <a:srgbClr val="EAC16E"/>
                </a:solidFill>
                <a:latin typeface="Gordita Bold"/>
              </a:rPr>
              <a:t>02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777252" y="8074792"/>
            <a:ext cx="5734691" cy="1634000"/>
            <a:chOff x="0" y="0"/>
            <a:chExt cx="3860862" cy="110008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860862" cy="1100085"/>
            </a:xfrm>
            <a:custGeom>
              <a:avLst/>
              <a:gdLst/>
              <a:ahLst/>
              <a:cxnLst/>
              <a:rect r="r" b="b" t="t" l="l"/>
              <a:pathLst>
                <a:path h="1100085" w="3860862">
                  <a:moveTo>
                    <a:pt x="3736402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402" y="0"/>
                  </a:lnTo>
                  <a:cubicBezTo>
                    <a:pt x="3804982" y="0"/>
                    <a:pt x="3860862" y="55880"/>
                    <a:pt x="3860862" y="124460"/>
                  </a:cubicBezTo>
                  <a:lnTo>
                    <a:pt x="3860862" y="975625"/>
                  </a:lnTo>
                  <a:cubicBezTo>
                    <a:pt x="3860862" y="1044205"/>
                    <a:pt x="3804982" y="1100085"/>
                    <a:pt x="3736402" y="1100085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7531025" y="8074792"/>
            <a:ext cx="980918" cy="1634000"/>
            <a:chOff x="0" y="0"/>
            <a:chExt cx="660400" cy="110008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60400" cy="1100085"/>
            </a:xfrm>
            <a:custGeom>
              <a:avLst/>
              <a:gdLst/>
              <a:ahLst/>
              <a:cxnLst/>
              <a:rect r="r" b="b" t="t" l="l"/>
              <a:pathLst>
                <a:path h="1100085" w="660400">
                  <a:moveTo>
                    <a:pt x="535940" y="1100085"/>
                  </a:moveTo>
                  <a:lnTo>
                    <a:pt x="124460" y="1100085"/>
                  </a:lnTo>
                  <a:cubicBezTo>
                    <a:pt x="55880" y="1100085"/>
                    <a:pt x="0" y="1044205"/>
                    <a:pt x="0" y="9756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975625"/>
                  </a:lnTo>
                  <a:cubicBezTo>
                    <a:pt x="660400" y="1044205"/>
                    <a:pt x="604520" y="1100085"/>
                    <a:pt x="535940" y="1100085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546078" y="8691284"/>
            <a:ext cx="950813" cy="38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398" spc="93">
                <a:solidFill>
                  <a:srgbClr val="EAC16E"/>
                </a:solidFill>
                <a:latin typeface="Gordita Bold"/>
              </a:rPr>
              <a:t>02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548420" y="5124324"/>
            <a:ext cx="4839014" cy="78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8"/>
              </a:lnSpc>
            </a:pPr>
            <a:r>
              <a:rPr lang="en-US" sz="2298">
                <a:solidFill>
                  <a:srgbClr val="170C04"/>
                </a:solidFill>
                <a:latin typeface="Montserrat Bold"/>
              </a:rPr>
              <a:t>Introduction to </a:t>
            </a:r>
          </a:p>
          <a:p>
            <a:pPr algn="r">
              <a:lnSpc>
                <a:spcPts val="3218"/>
              </a:lnSpc>
            </a:pPr>
            <a:r>
              <a:rPr lang="en-US" sz="2298">
                <a:solidFill>
                  <a:srgbClr val="170C04"/>
                </a:solidFill>
                <a:latin typeface="Montserrat Bold"/>
              </a:rPr>
              <a:t>    PSQI and it’s Calculation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65967" y="7039435"/>
            <a:ext cx="4363608" cy="38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8"/>
              </a:lnSpc>
            </a:pPr>
            <a:r>
              <a:rPr lang="en-US" sz="2298">
                <a:solidFill>
                  <a:srgbClr val="170C04"/>
                </a:solidFill>
                <a:latin typeface="Montserrat Bold"/>
              </a:rPr>
              <a:t>Analaysing the results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023827" y="8673435"/>
            <a:ext cx="4363608" cy="389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8"/>
              </a:lnSpc>
            </a:pPr>
            <a:r>
              <a:rPr lang="en-US" sz="2298">
                <a:solidFill>
                  <a:srgbClr val="170C04"/>
                </a:solidFill>
                <a:latin typeface="Montserrat Bold"/>
              </a:rPr>
              <a:t>Conclusion and solutions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4524" y="1460638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6 - Use of Sleep Medication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40" y="4652521"/>
            <a:ext cx="9520" cy="8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805302" y="3456893"/>
            <a:ext cx="14667876" cy="2418254"/>
            <a:chOff x="0" y="0"/>
            <a:chExt cx="19557168" cy="322433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63618" y="276707"/>
              <a:ext cx="17475428" cy="2947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82"/>
                </a:lnSpc>
              </a:pPr>
              <a:r>
                <a:rPr lang="en-US" sz="3487">
                  <a:solidFill>
                    <a:srgbClr val="EAC16E"/>
                  </a:solidFill>
                  <a:latin typeface="Canva Sans 2 Bold"/>
                </a:rPr>
                <a:t>Description:</a:t>
              </a:r>
              <a:r>
                <a:rPr lang="en-US" sz="3487">
                  <a:solidFill>
                    <a:srgbClr val="EAC16E"/>
                  </a:solidFill>
                  <a:latin typeface="Canva Sans 2"/>
                </a:rPr>
                <a:t> </a:t>
              </a:r>
            </a:p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Self-reported use of medication to aid sleep. Reflects reliance on external aids for achieving sleep.</a:t>
              </a:r>
            </a:p>
            <a:p>
              <a:pPr>
                <a:lnSpc>
                  <a:spcPts val="43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14822" y="6486762"/>
            <a:ext cx="14667876" cy="2317896"/>
            <a:chOff x="0" y="0"/>
            <a:chExt cx="19557168" cy="309052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750924" y="312875"/>
              <a:ext cx="18029933" cy="222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7"/>
                </a:lnSpc>
              </a:pPr>
              <a:r>
                <a:rPr lang="en-US" sz="3598">
                  <a:solidFill>
                    <a:srgbClr val="EAC16E"/>
                  </a:solidFill>
                  <a:latin typeface="Canva Sans 2 Bold"/>
                </a:rPr>
                <a:t>Question asked:</a:t>
              </a:r>
            </a:p>
            <a:p>
              <a:pPr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Canva Sans 2"/>
                </a:rPr>
                <a:t>How frequently did you resort to medication (sleeping pills) to aid your sleep in the past month?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987598" y="291770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3207" y="629523"/>
            <a:ext cx="9139537" cy="1090650"/>
            <a:chOff x="0" y="0"/>
            <a:chExt cx="12186050" cy="1454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6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5562" y="2140602"/>
            <a:ext cx="7486315" cy="741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The data on the use of sleep medication indicates a strong preference for non-pharmaceutical sleep management, with a significant 84% reporting never using sleep medication.</a:t>
            </a:r>
          </a:p>
          <a:p>
            <a:pPr>
              <a:lnSpc>
                <a:spcPts val="3918"/>
              </a:lnSpc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 </a:t>
            </a:r>
          </a:p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A small percentage reported rare usage (9%), occasional usage (4.5%), and only 2.2% reported frequent reliance on sleep medication. </a:t>
            </a:r>
          </a:p>
          <a:p>
            <a:pPr>
              <a:lnSpc>
                <a:spcPts val="3918"/>
              </a:lnSpc>
            </a:pPr>
          </a:p>
          <a:p>
            <a:pPr marL="604223" indent="-302111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Canva Sans 2"/>
              </a:rPr>
              <a:t>These findings underscore a predominant trend of infrequent use of sleep medication within the surveyed population.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2830" y="2580192"/>
            <a:ext cx="7899960" cy="658990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537">
            <a:off x="15795411" y="2797591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7221" y="1316498"/>
            <a:ext cx="15008472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Component 7 - Daytime Dysfunction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40" y="4652521"/>
            <a:ext cx="9520" cy="88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937518" y="2825604"/>
            <a:ext cx="14667876" cy="2317896"/>
            <a:chOff x="0" y="0"/>
            <a:chExt cx="19557168" cy="309052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557168" cy="3090528"/>
              <a:chOff x="0" y="0"/>
              <a:chExt cx="7040124" cy="11125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40124" cy="1112518"/>
              </a:xfrm>
              <a:custGeom>
                <a:avLst/>
                <a:gdLst/>
                <a:ahLst/>
                <a:cxnLst/>
                <a:rect r="r" b="b" t="t" l="l"/>
                <a:pathLst>
                  <a:path h="1112518" w="7040124">
                    <a:moveTo>
                      <a:pt x="6836924" y="0"/>
                    </a:moveTo>
                    <a:cubicBezTo>
                      <a:pt x="6949148" y="0"/>
                      <a:pt x="7040124" y="249046"/>
                      <a:pt x="7040124" y="556259"/>
                    </a:cubicBezTo>
                    <a:cubicBezTo>
                      <a:pt x="7040124" y="863472"/>
                      <a:pt x="6949148" y="1112518"/>
                      <a:pt x="6836924" y="1112518"/>
                    </a:cubicBezTo>
                    <a:lnTo>
                      <a:pt x="203200" y="1112518"/>
                    </a:lnTo>
                    <a:cubicBezTo>
                      <a:pt x="90976" y="1112518"/>
                      <a:pt x="0" y="863472"/>
                      <a:pt x="0" y="556259"/>
                    </a:cubicBezTo>
                    <a:cubicBezTo>
                      <a:pt x="0" y="2490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40124" cy="1160143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63618" y="276707"/>
              <a:ext cx="17475428" cy="2221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82"/>
                </a:lnSpc>
              </a:pPr>
              <a:r>
                <a:rPr lang="en-US" sz="3487">
                  <a:solidFill>
                    <a:srgbClr val="EAC16E"/>
                  </a:solidFill>
                  <a:latin typeface="Canva Sans 2 Bold"/>
                </a:rPr>
                <a:t>Description:</a:t>
              </a:r>
              <a:r>
                <a:rPr lang="en-US" sz="3487">
                  <a:solidFill>
                    <a:srgbClr val="EAC16E"/>
                  </a:solidFill>
                  <a:latin typeface="Canva Sans 2"/>
                </a:rPr>
                <a:t> </a:t>
              </a:r>
            </a:p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EAC16E"/>
                  </a:solidFill>
                  <a:latin typeface="Canva Sans 2"/>
                </a:rPr>
                <a:t>evaluates the extent to which respondents experience difficulties in their daily functioning due to sleep-related issues.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14822" y="5751847"/>
            <a:ext cx="14667876" cy="3504445"/>
            <a:chOff x="0" y="0"/>
            <a:chExt cx="19557168" cy="467259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557168" cy="4672593"/>
              <a:chOff x="0" y="0"/>
              <a:chExt cx="7040124" cy="168202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040124" cy="1682025"/>
              </a:xfrm>
              <a:custGeom>
                <a:avLst/>
                <a:gdLst/>
                <a:ahLst/>
                <a:cxnLst/>
                <a:rect r="r" b="b" t="t" l="l"/>
                <a:pathLst>
                  <a:path h="1682025" w="7040124">
                    <a:moveTo>
                      <a:pt x="6836924" y="0"/>
                    </a:moveTo>
                    <a:cubicBezTo>
                      <a:pt x="6949148" y="0"/>
                      <a:pt x="7040124" y="376534"/>
                      <a:pt x="7040124" y="841012"/>
                    </a:cubicBezTo>
                    <a:cubicBezTo>
                      <a:pt x="7040124" y="1305491"/>
                      <a:pt x="6949148" y="1682025"/>
                      <a:pt x="6836924" y="1682025"/>
                    </a:cubicBezTo>
                    <a:lnTo>
                      <a:pt x="203200" y="1682025"/>
                    </a:lnTo>
                    <a:cubicBezTo>
                      <a:pt x="90976" y="1682025"/>
                      <a:pt x="0" y="1305491"/>
                      <a:pt x="0" y="841012"/>
                    </a:cubicBezTo>
                    <a:cubicBezTo>
                      <a:pt x="0" y="37653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7040124" cy="1729650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750924" y="312875"/>
              <a:ext cx="18029933" cy="43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7"/>
                </a:lnSpc>
              </a:pPr>
              <a:r>
                <a:rPr lang="en-US" sz="3598">
                  <a:solidFill>
                    <a:srgbClr val="EAC16E"/>
                  </a:solidFill>
                  <a:latin typeface="Canva Sans 2 Bold"/>
                </a:rPr>
                <a:t>Questions asked:</a:t>
              </a:r>
            </a:p>
            <a:p>
              <a:pPr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Canva Sans 2 Bold"/>
                </a:rPr>
                <a:t>Q)</a:t>
              </a:r>
              <a:r>
                <a:rPr lang="en-US" sz="2998">
                  <a:solidFill>
                    <a:srgbClr val="EAC16E"/>
                  </a:solidFill>
                  <a:latin typeface="Canva Sans 2"/>
                </a:rPr>
                <a:t> How often did you struggle to stay alert while taking class, studying, or participating in social activities in the past month?</a:t>
              </a:r>
            </a:p>
            <a:p>
              <a:pPr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Canva Sans 2 Bold"/>
                </a:rPr>
                <a:t>Q) </a:t>
              </a:r>
              <a:r>
                <a:rPr lang="en-US" sz="2998">
                  <a:solidFill>
                    <a:srgbClr val="EAC16E"/>
                  </a:solidFill>
                  <a:latin typeface="Canva Sans 2"/>
                </a:rPr>
                <a:t>How challenging was it for you to maintain enough enthusiasm to accomplish tasks in the past month?</a:t>
              </a:r>
            </a:p>
            <a:p>
              <a:pPr>
                <a:lnSpc>
                  <a:spcPts val="419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22</a:t>
            </a:r>
          </a:p>
        </p:txBody>
      </p:sp>
    </p:spTree>
  </p:cSld>
  <p:clrMapOvr>
    <a:masterClrMapping/>
  </p:clrMapOvr>
  <p:transition spd="fast">
    <p:circl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61537">
            <a:off x="15987598" y="291770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3207" y="629523"/>
            <a:ext cx="9139537" cy="1090650"/>
            <a:chOff x="0" y="0"/>
            <a:chExt cx="12186050" cy="1454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Results of Component 7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5562" y="2256115"/>
            <a:ext cx="7486315" cy="718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802" indent="-312901" lvl="1">
              <a:lnSpc>
                <a:spcPts val="4058"/>
              </a:lnSpc>
              <a:buFont typeface="Arial"/>
              <a:buChar char="•"/>
            </a:pPr>
            <a:r>
              <a:rPr lang="en-US" sz="2898">
                <a:solidFill>
                  <a:srgbClr val="EAC16E"/>
                </a:solidFill>
                <a:latin typeface="Canva Sans 2"/>
              </a:rPr>
              <a:t> A significant 68% reported being either highly or moderately affected by sleep-related issues during the day, indicating challenges in daily functioning. </a:t>
            </a:r>
          </a:p>
          <a:p>
            <a:pPr>
              <a:lnSpc>
                <a:spcPts val="4058"/>
              </a:lnSpc>
            </a:pPr>
          </a:p>
          <a:p>
            <a:pPr marL="625802" indent="-312901" lvl="1">
              <a:lnSpc>
                <a:spcPts val="4058"/>
              </a:lnSpc>
              <a:buFont typeface="Arial"/>
              <a:buChar char="•"/>
            </a:pPr>
            <a:r>
              <a:rPr lang="en-US" sz="2898">
                <a:solidFill>
                  <a:srgbClr val="EAC16E"/>
                </a:solidFill>
                <a:latin typeface="Canva Sans 2"/>
              </a:rPr>
              <a:t>W</a:t>
            </a:r>
            <a:r>
              <a:rPr lang="en-US" sz="2898">
                <a:solidFill>
                  <a:srgbClr val="EAC16E"/>
                </a:solidFill>
                <a:latin typeface="Canva Sans 2"/>
              </a:rPr>
              <a:t>hile 30% experienced a marginal impact. Only a small percentage (2.2%) reported not being affected at all.</a:t>
            </a:r>
          </a:p>
          <a:p>
            <a:pPr>
              <a:lnSpc>
                <a:spcPts val="4058"/>
              </a:lnSpc>
            </a:pPr>
          </a:p>
          <a:p>
            <a:pPr marL="625802" indent="-312901" lvl="1">
              <a:lnSpc>
                <a:spcPts val="4058"/>
              </a:lnSpc>
              <a:buFont typeface="Arial"/>
              <a:buChar char="•"/>
            </a:pPr>
            <a:r>
              <a:rPr lang="en-US" sz="2898">
                <a:solidFill>
                  <a:srgbClr val="EAC16E"/>
                </a:solidFill>
                <a:latin typeface="Canva Sans 2"/>
              </a:rPr>
              <a:t>This indicates that a majority of the students struggle to stay alert and/or find motivation during the day.</a:t>
            </a:r>
          </a:p>
          <a:p>
            <a:pPr>
              <a:lnSpc>
                <a:spcPts val="4058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561" y="2469658"/>
            <a:ext cx="9226367" cy="681097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01802">
            <a:off x="-4232197" y="-2124464"/>
            <a:ext cx="8024091" cy="8115389"/>
          </a:xfrm>
          <a:custGeom>
            <a:avLst/>
            <a:gdLst/>
            <a:ahLst/>
            <a:cxnLst/>
            <a:rect r="r" b="b" t="t" l="l"/>
            <a:pathLst>
              <a:path h="8115389" w="8024091">
                <a:moveTo>
                  <a:pt x="0" y="0"/>
                </a:moveTo>
                <a:lnTo>
                  <a:pt x="8024090" y="0"/>
                </a:lnTo>
                <a:lnTo>
                  <a:pt x="8024090" y="8115389"/>
                </a:lnTo>
                <a:lnTo>
                  <a:pt x="0" y="811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03453">
            <a:off x="14588048" y="-2125533"/>
            <a:ext cx="8024091" cy="8115389"/>
          </a:xfrm>
          <a:custGeom>
            <a:avLst/>
            <a:gdLst/>
            <a:ahLst/>
            <a:cxnLst/>
            <a:rect r="r" b="b" t="t" l="l"/>
            <a:pathLst>
              <a:path h="8115389" w="8024091">
                <a:moveTo>
                  <a:pt x="8024091" y="0"/>
                </a:moveTo>
                <a:lnTo>
                  <a:pt x="0" y="0"/>
                </a:lnTo>
                <a:lnTo>
                  <a:pt x="0" y="8115389"/>
                </a:lnTo>
                <a:lnTo>
                  <a:pt x="8024091" y="8115389"/>
                </a:lnTo>
                <a:lnTo>
                  <a:pt x="802409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58863" y="2875359"/>
            <a:ext cx="11282926" cy="663392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574231" y="1043974"/>
            <a:ext cx="9139537" cy="1090650"/>
            <a:chOff x="0" y="0"/>
            <a:chExt cx="12186050" cy="14542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631846" y="0"/>
              <a:ext cx="10922357" cy="1454200"/>
              <a:chOff x="0" y="0"/>
              <a:chExt cx="2158556" cy="2873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58556" cy="287390"/>
              </a:xfrm>
              <a:custGeom>
                <a:avLst/>
                <a:gdLst/>
                <a:ahLst/>
                <a:cxnLst/>
                <a:rect r="r" b="b" t="t" l="l"/>
                <a:pathLst>
                  <a:path h="287390" w="2158556">
                    <a:moveTo>
                      <a:pt x="28339" y="0"/>
                    </a:moveTo>
                    <a:lnTo>
                      <a:pt x="2130217" y="0"/>
                    </a:lnTo>
                    <a:cubicBezTo>
                      <a:pt x="2137733" y="0"/>
                      <a:pt x="2144942" y="2986"/>
                      <a:pt x="2150256" y="8300"/>
                    </a:cubicBezTo>
                    <a:cubicBezTo>
                      <a:pt x="2155571" y="13615"/>
                      <a:pt x="2158556" y="20823"/>
                      <a:pt x="2158556" y="28339"/>
                    </a:cubicBezTo>
                    <a:lnTo>
                      <a:pt x="2158556" y="259051"/>
                    </a:lnTo>
                    <a:cubicBezTo>
                      <a:pt x="2158556" y="266567"/>
                      <a:pt x="2155571" y="273775"/>
                      <a:pt x="2150256" y="279090"/>
                    </a:cubicBezTo>
                    <a:cubicBezTo>
                      <a:pt x="2144942" y="284404"/>
                      <a:pt x="2137733" y="287390"/>
                      <a:pt x="2130217" y="287390"/>
                    </a:cubicBezTo>
                    <a:lnTo>
                      <a:pt x="28339" y="287390"/>
                    </a:lnTo>
                    <a:cubicBezTo>
                      <a:pt x="20823" y="287390"/>
                      <a:pt x="13615" y="284404"/>
                      <a:pt x="8300" y="279090"/>
                    </a:cubicBezTo>
                    <a:cubicBezTo>
                      <a:pt x="2986" y="273775"/>
                      <a:pt x="0" y="266567"/>
                      <a:pt x="0" y="259051"/>
                    </a:cubicBezTo>
                    <a:lnTo>
                      <a:pt x="0" y="28339"/>
                    </a:lnTo>
                    <a:cubicBezTo>
                      <a:pt x="0" y="20823"/>
                      <a:pt x="2986" y="13615"/>
                      <a:pt x="8300" y="8300"/>
                    </a:cubicBezTo>
                    <a:cubicBezTo>
                      <a:pt x="13615" y="2986"/>
                      <a:pt x="20823" y="0"/>
                      <a:pt x="28339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158556" cy="31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81171"/>
              <a:ext cx="12186050" cy="64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</a:pPr>
              <a:r>
                <a:rPr lang="en-US" sz="2998">
                  <a:solidFill>
                    <a:srgbClr val="EAC16E"/>
                  </a:solidFill>
                  <a:latin typeface="Safira March"/>
                </a:rPr>
                <a:t>Overall Results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41202" y="2665529"/>
            <a:ext cx="5922481" cy="693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EAC16E"/>
                </a:solidFill>
                <a:latin typeface="Canva Sans 2"/>
              </a:rPr>
              <a:t>A considerable 66% reported poor, very poor, or extremely poor sleep quality, with 36%, 18%, and 7% falling into these categories, respectively.</a:t>
            </a:r>
          </a:p>
          <a:p>
            <a:pPr>
              <a:lnSpc>
                <a:spcPts val="4640"/>
              </a:lnSpc>
            </a:pPr>
            <a:r>
              <a:rPr lang="en-US" sz="2900">
                <a:solidFill>
                  <a:srgbClr val="EAC16E"/>
                </a:solidFill>
                <a:latin typeface="Canva Sans 2"/>
              </a:rPr>
              <a:t> </a:t>
            </a:r>
          </a:p>
          <a:p>
            <a:pPr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EAC16E"/>
                </a:solidFill>
                <a:latin typeface="Canva Sans 2"/>
              </a:rPr>
              <a:t>This highlights a notable prevalence of compromised sleep among surveyed university students, indicating challenges in achieving restful sleep.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63888" y="-1966064"/>
            <a:ext cx="9563717" cy="12794270"/>
          </a:xfrm>
          <a:custGeom>
            <a:avLst/>
            <a:gdLst/>
            <a:ahLst/>
            <a:cxnLst/>
            <a:rect r="r" b="b" t="t" l="l"/>
            <a:pathLst>
              <a:path h="12794270" w="9563717">
                <a:moveTo>
                  <a:pt x="0" y="0"/>
                </a:moveTo>
                <a:lnTo>
                  <a:pt x="9563717" y="0"/>
                </a:lnTo>
                <a:lnTo>
                  <a:pt x="9563717" y="12794270"/>
                </a:lnTo>
                <a:lnTo>
                  <a:pt x="0" y="1279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68275" y="1876503"/>
            <a:ext cx="8111339" cy="6780121"/>
            <a:chOff x="0" y="0"/>
            <a:chExt cx="4983480" cy="416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09" y="2160270"/>
                    <a:pt x="3896359" y="2302510"/>
                    <a:pt x="4067809" y="2602230"/>
                  </a:cubicBezTo>
                  <a:cubicBezTo>
                    <a:pt x="4150359" y="2747010"/>
                    <a:pt x="4258309" y="2820670"/>
                    <a:pt x="4262119" y="3002280"/>
                  </a:cubicBezTo>
                  <a:cubicBezTo>
                    <a:pt x="4268469" y="3300730"/>
                    <a:pt x="3977639" y="3577590"/>
                    <a:pt x="3675379" y="3503930"/>
                  </a:cubicBezTo>
                  <a:cubicBezTo>
                    <a:pt x="3590289" y="3483610"/>
                    <a:pt x="3510279" y="3441700"/>
                    <a:pt x="3430269" y="3408680"/>
                  </a:cubicBezTo>
                  <a:cubicBezTo>
                    <a:pt x="3075939" y="3260090"/>
                    <a:pt x="2683509" y="3318510"/>
                    <a:pt x="2367279" y="3531870"/>
                  </a:cubicBezTo>
                  <a:cubicBezTo>
                    <a:pt x="2100579" y="3710941"/>
                    <a:pt x="1904999" y="3990341"/>
                    <a:pt x="1581149" y="4075430"/>
                  </a:cubicBezTo>
                  <a:cubicBezTo>
                    <a:pt x="1236979" y="4165600"/>
                    <a:pt x="855979" y="4089400"/>
                    <a:pt x="582929" y="3858260"/>
                  </a:cubicBezTo>
                  <a:cubicBezTo>
                    <a:pt x="349249" y="3657600"/>
                    <a:pt x="199389" y="3355340"/>
                    <a:pt x="201929" y="3048000"/>
                  </a:cubicBezTo>
                  <a:cubicBezTo>
                    <a:pt x="204469" y="2724150"/>
                    <a:pt x="365759" y="2429510"/>
                    <a:pt x="425449" y="2115820"/>
                  </a:cubicBezTo>
                  <a:cubicBezTo>
                    <a:pt x="459739" y="1931670"/>
                    <a:pt x="459739" y="1732280"/>
                    <a:pt x="393699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3"/>
              <a:stretch>
                <a:fillRect l="-11920" t="0" r="-1192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906391" y="5266564"/>
            <a:ext cx="7300205" cy="8225584"/>
          </a:xfrm>
          <a:custGeom>
            <a:avLst/>
            <a:gdLst/>
            <a:ahLst/>
            <a:cxnLst/>
            <a:rect r="r" b="b" t="t" l="l"/>
            <a:pathLst>
              <a:path h="8225584" w="7300205">
                <a:moveTo>
                  <a:pt x="0" y="0"/>
                </a:moveTo>
                <a:lnTo>
                  <a:pt x="7300206" y="0"/>
                </a:lnTo>
                <a:lnTo>
                  <a:pt x="7300206" y="8225583"/>
                </a:lnTo>
                <a:lnTo>
                  <a:pt x="0" y="822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55626" y="3315425"/>
            <a:ext cx="8362026" cy="331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5"/>
              </a:lnSpc>
            </a:pPr>
            <a:r>
              <a:rPr lang="en-US" sz="4497">
                <a:solidFill>
                  <a:srgbClr val="EAC16E"/>
                </a:solidFill>
                <a:latin typeface="Safira March"/>
              </a:rPr>
              <a:t>Results </a:t>
            </a:r>
          </a:p>
          <a:p>
            <a:pPr>
              <a:lnSpc>
                <a:spcPts val="8995"/>
              </a:lnSpc>
            </a:pPr>
            <a:r>
              <a:rPr lang="en-US" sz="4497">
                <a:solidFill>
                  <a:srgbClr val="EAC16E"/>
                </a:solidFill>
                <a:latin typeface="Safira March"/>
              </a:rPr>
              <a:t>and </a:t>
            </a:r>
          </a:p>
          <a:p>
            <a:pPr>
              <a:lnSpc>
                <a:spcPts val="8995"/>
              </a:lnSpc>
            </a:pPr>
            <a:r>
              <a:rPr lang="en-US" sz="4497">
                <a:solidFill>
                  <a:srgbClr val="EAC16E"/>
                </a:solidFill>
                <a:latin typeface="Safira March"/>
              </a:rPr>
              <a:t>Conclusions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25</a:t>
            </a:r>
          </a:p>
        </p:txBody>
      </p:sp>
    </p:spTree>
  </p:cSld>
  <p:clrMapOvr>
    <a:masterClrMapping/>
  </p:clrMapOvr>
  <p:transition spd="fast">
    <p:circl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098195" y="4560943"/>
            <a:ext cx="6138342" cy="8225584"/>
          </a:xfrm>
          <a:custGeom>
            <a:avLst/>
            <a:gdLst/>
            <a:ahLst/>
            <a:cxnLst/>
            <a:rect r="r" b="b" t="t" l="l"/>
            <a:pathLst>
              <a:path h="8225584" w="6138342">
                <a:moveTo>
                  <a:pt x="6138342" y="8225583"/>
                </a:moveTo>
                <a:lnTo>
                  <a:pt x="0" y="8225583"/>
                </a:lnTo>
                <a:lnTo>
                  <a:pt x="0" y="0"/>
                </a:lnTo>
                <a:lnTo>
                  <a:pt x="6138342" y="0"/>
                </a:lnTo>
                <a:lnTo>
                  <a:pt x="6138342" y="822558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97046" y="3243951"/>
            <a:ext cx="6855492" cy="2633983"/>
            <a:chOff x="0" y="0"/>
            <a:chExt cx="1806443" cy="694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443" cy="694063"/>
            </a:xfrm>
            <a:custGeom>
              <a:avLst/>
              <a:gdLst/>
              <a:ahLst/>
              <a:cxnLst/>
              <a:rect r="r" b="b" t="t" l="l"/>
              <a:pathLst>
                <a:path h="694063" w="1806443">
                  <a:moveTo>
                    <a:pt x="57143" y="0"/>
                  </a:moveTo>
                  <a:lnTo>
                    <a:pt x="1749300" y="0"/>
                  </a:lnTo>
                  <a:cubicBezTo>
                    <a:pt x="1764456" y="0"/>
                    <a:pt x="1778990" y="6020"/>
                    <a:pt x="1789707" y="16737"/>
                  </a:cubicBezTo>
                  <a:cubicBezTo>
                    <a:pt x="1800423" y="27453"/>
                    <a:pt x="1806443" y="41988"/>
                    <a:pt x="1806443" y="57143"/>
                  </a:cubicBezTo>
                  <a:lnTo>
                    <a:pt x="1806443" y="636920"/>
                  </a:lnTo>
                  <a:cubicBezTo>
                    <a:pt x="1806443" y="652075"/>
                    <a:pt x="1800423" y="666610"/>
                    <a:pt x="1789707" y="677326"/>
                  </a:cubicBezTo>
                  <a:cubicBezTo>
                    <a:pt x="1778990" y="688042"/>
                    <a:pt x="1764456" y="694063"/>
                    <a:pt x="1749300" y="694063"/>
                  </a:cubicBezTo>
                  <a:lnTo>
                    <a:pt x="57143" y="694063"/>
                  </a:lnTo>
                  <a:cubicBezTo>
                    <a:pt x="41988" y="694063"/>
                    <a:pt x="27453" y="688042"/>
                    <a:pt x="16737" y="677326"/>
                  </a:cubicBezTo>
                  <a:cubicBezTo>
                    <a:pt x="6020" y="666610"/>
                    <a:pt x="0" y="652075"/>
                    <a:pt x="0" y="636920"/>
                  </a:cubicBezTo>
                  <a:lnTo>
                    <a:pt x="0" y="57143"/>
                  </a:lnTo>
                  <a:cubicBezTo>
                    <a:pt x="0" y="41988"/>
                    <a:pt x="6020" y="27453"/>
                    <a:pt x="16737" y="16737"/>
                  </a:cubicBezTo>
                  <a:cubicBezTo>
                    <a:pt x="27453" y="6020"/>
                    <a:pt x="41988" y="0"/>
                    <a:pt x="57143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06443" cy="722638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7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97484" y="6622308"/>
            <a:ext cx="6855492" cy="2633983"/>
            <a:chOff x="0" y="0"/>
            <a:chExt cx="1806443" cy="6940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6443" cy="694063"/>
            </a:xfrm>
            <a:custGeom>
              <a:avLst/>
              <a:gdLst/>
              <a:ahLst/>
              <a:cxnLst/>
              <a:rect r="r" b="b" t="t" l="l"/>
              <a:pathLst>
                <a:path h="694063" w="1806443">
                  <a:moveTo>
                    <a:pt x="57143" y="0"/>
                  </a:moveTo>
                  <a:lnTo>
                    <a:pt x="1749300" y="0"/>
                  </a:lnTo>
                  <a:cubicBezTo>
                    <a:pt x="1764456" y="0"/>
                    <a:pt x="1778990" y="6020"/>
                    <a:pt x="1789707" y="16737"/>
                  </a:cubicBezTo>
                  <a:cubicBezTo>
                    <a:pt x="1800423" y="27453"/>
                    <a:pt x="1806443" y="41988"/>
                    <a:pt x="1806443" y="57143"/>
                  </a:cubicBezTo>
                  <a:lnTo>
                    <a:pt x="1806443" y="636920"/>
                  </a:lnTo>
                  <a:cubicBezTo>
                    <a:pt x="1806443" y="652075"/>
                    <a:pt x="1800423" y="666610"/>
                    <a:pt x="1789707" y="677326"/>
                  </a:cubicBezTo>
                  <a:cubicBezTo>
                    <a:pt x="1778990" y="688042"/>
                    <a:pt x="1764456" y="694063"/>
                    <a:pt x="1749300" y="694063"/>
                  </a:cubicBezTo>
                  <a:lnTo>
                    <a:pt x="57143" y="694063"/>
                  </a:lnTo>
                  <a:cubicBezTo>
                    <a:pt x="41988" y="694063"/>
                    <a:pt x="27453" y="688042"/>
                    <a:pt x="16737" y="677326"/>
                  </a:cubicBezTo>
                  <a:cubicBezTo>
                    <a:pt x="6020" y="666610"/>
                    <a:pt x="0" y="652075"/>
                    <a:pt x="0" y="636920"/>
                  </a:cubicBezTo>
                  <a:lnTo>
                    <a:pt x="0" y="57143"/>
                  </a:lnTo>
                  <a:cubicBezTo>
                    <a:pt x="0" y="41988"/>
                    <a:pt x="6020" y="27453"/>
                    <a:pt x="16737" y="16737"/>
                  </a:cubicBezTo>
                  <a:cubicBezTo>
                    <a:pt x="27453" y="6020"/>
                    <a:pt x="41988" y="0"/>
                    <a:pt x="57143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06443" cy="722638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79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41694" y="6622308"/>
            <a:ext cx="6855492" cy="2633983"/>
            <a:chOff x="0" y="0"/>
            <a:chExt cx="1806443" cy="6940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6443" cy="694063"/>
            </a:xfrm>
            <a:custGeom>
              <a:avLst/>
              <a:gdLst/>
              <a:ahLst/>
              <a:cxnLst/>
              <a:rect r="r" b="b" t="t" l="l"/>
              <a:pathLst>
                <a:path h="694063" w="1806443">
                  <a:moveTo>
                    <a:pt x="57143" y="0"/>
                  </a:moveTo>
                  <a:lnTo>
                    <a:pt x="1749300" y="0"/>
                  </a:lnTo>
                  <a:cubicBezTo>
                    <a:pt x="1764456" y="0"/>
                    <a:pt x="1778990" y="6020"/>
                    <a:pt x="1789707" y="16737"/>
                  </a:cubicBezTo>
                  <a:cubicBezTo>
                    <a:pt x="1800423" y="27453"/>
                    <a:pt x="1806443" y="41988"/>
                    <a:pt x="1806443" y="57143"/>
                  </a:cubicBezTo>
                  <a:lnTo>
                    <a:pt x="1806443" y="636920"/>
                  </a:lnTo>
                  <a:cubicBezTo>
                    <a:pt x="1806443" y="652075"/>
                    <a:pt x="1800423" y="666610"/>
                    <a:pt x="1789707" y="677326"/>
                  </a:cubicBezTo>
                  <a:cubicBezTo>
                    <a:pt x="1778990" y="688042"/>
                    <a:pt x="1764456" y="694063"/>
                    <a:pt x="1749300" y="694063"/>
                  </a:cubicBezTo>
                  <a:lnTo>
                    <a:pt x="57143" y="694063"/>
                  </a:lnTo>
                  <a:cubicBezTo>
                    <a:pt x="41988" y="694063"/>
                    <a:pt x="27453" y="688042"/>
                    <a:pt x="16737" y="677326"/>
                  </a:cubicBezTo>
                  <a:cubicBezTo>
                    <a:pt x="6020" y="666610"/>
                    <a:pt x="0" y="652075"/>
                    <a:pt x="0" y="636920"/>
                  </a:cubicBezTo>
                  <a:lnTo>
                    <a:pt x="0" y="57143"/>
                  </a:lnTo>
                  <a:cubicBezTo>
                    <a:pt x="0" y="41988"/>
                    <a:pt x="6020" y="27453"/>
                    <a:pt x="16737" y="16737"/>
                  </a:cubicBezTo>
                  <a:cubicBezTo>
                    <a:pt x="27453" y="6020"/>
                    <a:pt x="41988" y="0"/>
                    <a:pt x="57143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806443" cy="722638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798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1740119">
            <a:off x="8210179" y="5387589"/>
            <a:ext cx="2029227" cy="2141665"/>
          </a:xfrm>
          <a:custGeom>
            <a:avLst/>
            <a:gdLst/>
            <a:ahLst/>
            <a:cxnLst/>
            <a:rect r="r" b="b" t="t" l="l"/>
            <a:pathLst>
              <a:path h="2141665" w="2029227">
                <a:moveTo>
                  <a:pt x="2029227" y="0"/>
                </a:moveTo>
                <a:lnTo>
                  <a:pt x="0" y="0"/>
                </a:lnTo>
                <a:lnTo>
                  <a:pt x="0" y="2141665"/>
                </a:lnTo>
                <a:lnTo>
                  <a:pt x="2029227" y="2141665"/>
                </a:lnTo>
                <a:lnTo>
                  <a:pt x="20292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18806" y="3897673"/>
            <a:ext cx="5811973" cy="128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498">
                <a:solidFill>
                  <a:srgbClr val="F8D284"/>
                </a:solidFill>
                <a:latin typeface="Montserrat"/>
              </a:rPr>
              <a:t>Balancing academic pressures often leads to irregular sleep patterns and potential sleep deprivation.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3454" y="7091980"/>
            <a:ext cx="5811973" cy="216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F8D284"/>
                </a:solidFill>
                <a:latin typeface="Montserrat"/>
              </a:rPr>
              <a:t>Inadequate sleep contributes to heightened stress levels, impacting academic performance and overall well-being.</a:t>
            </a:r>
          </a:p>
          <a:p>
            <a:pPr algn="ctr">
              <a:lnSpc>
                <a:spcPts val="349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119243" y="7091980"/>
            <a:ext cx="5811973" cy="216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F8D284"/>
                </a:solidFill>
                <a:latin typeface="Montserrat"/>
              </a:rPr>
              <a:t>Elevated stress levels can disrupt sleep, creating a cyclical relationship that challenges a student's mental and physical health.</a:t>
            </a:r>
          </a:p>
          <a:p>
            <a:pPr algn="ctr">
              <a:lnSpc>
                <a:spcPts val="3498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9685045">
            <a:off x="-3564958" y="-1848832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7" y="0"/>
                </a:lnTo>
                <a:lnTo>
                  <a:pt x="9195237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51390" y="716383"/>
            <a:ext cx="11746805" cy="169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sz="3198" spc="259">
                <a:solidFill>
                  <a:srgbClr val="EAC16E"/>
                </a:solidFill>
                <a:latin typeface="Safira March"/>
              </a:rPr>
              <a:t>Relationship Between Students, </a:t>
            </a:r>
          </a:p>
          <a:p>
            <a:pPr algn="ctr">
              <a:lnSpc>
                <a:spcPts val="7068"/>
              </a:lnSpc>
            </a:pPr>
            <a:r>
              <a:rPr lang="en-US" sz="3198" spc="259">
                <a:solidFill>
                  <a:srgbClr val="EAC16E"/>
                </a:solidFill>
                <a:latin typeface="Safira March"/>
              </a:rPr>
              <a:t>Stress and Sleep.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3620" y="170210"/>
            <a:ext cx="12477111" cy="13151105"/>
          </a:xfrm>
          <a:custGeom>
            <a:avLst/>
            <a:gdLst/>
            <a:ahLst/>
            <a:cxnLst/>
            <a:rect r="r" b="b" t="t" l="l"/>
            <a:pathLst>
              <a:path h="13151105" w="12477111">
                <a:moveTo>
                  <a:pt x="0" y="0"/>
                </a:moveTo>
                <a:lnTo>
                  <a:pt x="12477111" y="0"/>
                </a:lnTo>
                <a:lnTo>
                  <a:pt x="12477111" y="13151105"/>
                </a:lnTo>
                <a:lnTo>
                  <a:pt x="0" y="1315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94953" y="-4521882"/>
            <a:ext cx="9255228" cy="8225584"/>
          </a:xfrm>
          <a:custGeom>
            <a:avLst/>
            <a:gdLst/>
            <a:ahLst/>
            <a:cxnLst/>
            <a:rect r="r" b="b" t="t" l="l"/>
            <a:pathLst>
              <a:path h="8225584" w="9255228">
                <a:moveTo>
                  <a:pt x="0" y="0"/>
                </a:moveTo>
                <a:lnTo>
                  <a:pt x="9255227" y="0"/>
                </a:lnTo>
                <a:lnTo>
                  <a:pt x="9255227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4139" y="316953"/>
            <a:ext cx="11339334" cy="169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sz="3198" spc="259">
                <a:solidFill>
                  <a:srgbClr val="EAC16E"/>
                </a:solidFill>
                <a:latin typeface="Safira March"/>
              </a:rPr>
              <a:t>Solutions for Balancing </a:t>
            </a:r>
          </a:p>
          <a:p>
            <a:pPr algn="ctr">
              <a:lnSpc>
                <a:spcPts val="7068"/>
              </a:lnSpc>
            </a:pPr>
            <a:r>
              <a:rPr lang="en-US" sz="3198" spc="259">
                <a:solidFill>
                  <a:srgbClr val="EAC16E"/>
                </a:solidFill>
                <a:latin typeface="Safira March"/>
              </a:rPr>
              <a:t>Stress, Sleep, and Student Life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3956" y="3994020"/>
            <a:ext cx="1062471" cy="1063701"/>
            <a:chOff x="0" y="0"/>
            <a:chExt cx="1416628" cy="141826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89572" cy="138957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9C5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1639"/>
              <a:ext cx="1416628" cy="1416628"/>
            </a:xfrm>
            <a:custGeom>
              <a:avLst/>
              <a:gdLst/>
              <a:ahLst/>
              <a:cxnLst/>
              <a:rect r="r" b="b" t="t" l="l"/>
              <a:pathLst>
                <a:path h="1416628" w="1416628">
                  <a:moveTo>
                    <a:pt x="0" y="0"/>
                  </a:moveTo>
                  <a:lnTo>
                    <a:pt x="1416628" y="0"/>
                  </a:lnTo>
                  <a:lnTo>
                    <a:pt x="1416628" y="1416629"/>
                  </a:lnTo>
                  <a:lnTo>
                    <a:pt x="0" y="141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33956" y="7574556"/>
            <a:ext cx="1058707" cy="1061818"/>
            <a:chOff x="0" y="0"/>
            <a:chExt cx="1411609" cy="141575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389572" cy="138957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9C5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4149"/>
              <a:ext cx="1411609" cy="1411609"/>
            </a:xfrm>
            <a:custGeom>
              <a:avLst/>
              <a:gdLst/>
              <a:ahLst/>
              <a:cxnLst/>
              <a:rect r="r" b="b" t="t" l="l"/>
              <a:pathLst>
                <a:path h="1411609" w="1411609">
                  <a:moveTo>
                    <a:pt x="0" y="0"/>
                  </a:moveTo>
                  <a:lnTo>
                    <a:pt x="1411609" y="0"/>
                  </a:lnTo>
                  <a:lnTo>
                    <a:pt x="1411609" y="1411609"/>
                  </a:lnTo>
                  <a:lnTo>
                    <a:pt x="0" y="1411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356591" y="2838430"/>
            <a:ext cx="14169137" cy="3374879"/>
            <a:chOff x="0" y="0"/>
            <a:chExt cx="18892183" cy="44998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8892183" cy="4243464"/>
              <a:chOff x="0" y="0"/>
              <a:chExt cx="7411860" cy="16648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411860" cy="1664814"/>
              </a:xfrm>
              <a:custGeom>
                <a:avLst/>
                <a:gdLst/>
                <a:ahLst/>
                <a:cxnLst/>
                <a:rect r="r" b="b" t="t" l="l"/>
                <a:pathLst>
                  <a:path h="1664814" w="7411860">
                    <a:moveTo>
                      <a:pt x="7208660" y="0"/>
                    </a:moveTo>
                    <a:cubicBezTo>
                      <a:pt x="7320884" y="0"/>
                      <a:pt x="7411860" y="372681"/>
                      <a:pt x="7411860" y="832407"/>
                    </a:cubicBezTo>
                    <a:cubicBezTo>
                      <a:pt x="7411860" y="1292132"/>
                      <a:pt x="7320884" y="1664814"/>
                      <a:pt x="7208660" y="1664814"/>
                    </a:cubicBezTo>
                    <a:lnTo>
                      <a:pt x="203200" y="1664814"/>
                    </a:lnTo>
                    <a:cubicBezTo>
                      <a:pt x="90976" y="1664814"/>
                      <a:pt x="0" y="1292132"/>
                      <a:pt x="0" y="832407"/>
                    </a:cubicBezTo>
                    <a:cubicBezTo>
                      <a:pt x="0" y="37268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7411860" cy="1712439"/>
              </a:xfrm>
              <a:prstGeom prst="rect">
                <a:avLst/>
              </a:prstGeom>
            </p:spPr>
            <p:txBody>
              <a:bodyPr anchor="ctr" rtlCol="false" tIns="45273" lIns="45273" bIns="45273" rIns="45273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96213" y="341606"/>
              <a:ext cx="18099757" cy="4158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</a:pPr>
              <a:r>
                <a:rPr lang="en-US" sz="2998" spc="11">
                  <a:solidFill>
                    <a:srgbClr val="EAC16E"/>
                  </a:solidFill>
                  <a:latin typeface="Saira Bold"/>
                </a:rPr>
                <a:t>       Stress Management Workshops:</a:t>
              </a:r>
            </a:p>
            <a:p>
              <a:pPr algn="just" marL="539500" indent="-269750" lvl="1">
                <a:lnSpc>
                  <a:spcPts val="3498"/>
                </a:lnSpc>
                <a:buFont typeface="Arial"/>
                <a:buChar char="•"/>
              </a:pPr>
              <a:r>
                <a:rPr lang="en-US" sz="2498" spc="9">
                  <a:solidFill>
                    <a:srgbClr val="EAC16E"/>
                  </a:solidFill>
                  <a:latin typeface="Saira"/>
                </a:rPr>
                <a:t>Offer workshops on effective stress management techniques, including mindfulness, relaxation exercises, and time management strategies.</a:t>
              </a:r>
            </a:p>
            <a:p>
              <a:pPr algn="just" marL="539500" indent="-269750" lvl="1">
                <a:lnSpc>
                  <a:spcPts val="3498"/>
                </a:lnSpc>
                <a:buFont typeface="Arial"/>
                <a:buChar char="•"/>
              </a:pPr>
              <a:r>
                <a:rPr lang="en-US" sz="2498" spc="9">
                  <a:solidFill>
                    <a:srgbClr val="EAC16E"/>
                  </a:solidFill>
                  <a:latin typeface="Saira"/>
                </a:rPr>
                <a:t>Organize "Stress-Buster" events featuring therapy animals, relaxation zones with calming music, and quick stress-relief activities during high-stress periods, like exam weeks.</a:t>
              </a:r>
            </a:p>
            <a:p>
              <a:pPr>
                <a:lnSpc>
                  <a:spcPts val="34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56591" y="6514166"/>
            <a:ext cx="14169137" cy="3182598"/>
            <a:chOff x="0" y="0"/>
            <a:chExt cx="18892183" cy="424346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8892183" cy="4243464"/>
              <a:chOff x="0" y="0"/>
              <a:chExt cx="7411860" cy="16648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411860" cy="1664814"/>
              </a:xfrm>
              <a:custGeom>
                <a:avLst/>
                <a:gdLst/>
                <a:ahLst/>
                <a:cxnLst/>
                <a:rect r="r" b="b" t="t" l="l"/>
                <a:pathLst>
                  <a:path h="1664814" w="7411860">
                    <a:moveTo>
                      <a:pt x="7208660" y="0"/>
                    </a:moveTo>
                    <a:cubicBezTo>
                      <a:pt x="7320884" y="0"/>
                      <a:pt x="7411860" y="372681"/>
                      <a:pt x="7411860" y="832407"/>
                    </a:cubicBezTo>
                    <a:cubicBezTo>
                      <a:pt x="7411860" y="1292132"/>
                      <a:pt x="7320884" y="1664814"/>
                      <a:pt x="7208660" y="1664814"/>
                    </a:cubicBezTo>
                    <a:lnTo>
                      <a:pt x="203200" y="1664814"/>
                    </a:lnTo>
                    <a:cubicBezTo>
                      <a:pt x="90976" y="1664814"/>
                      <a:pt x="0" y="1292132"/>
                      <a:pt x="0" y="832407"/>
                    </a:cubicBezTo>
                    <a:cubicBezTo>
                      <a:pt x="0" y="37268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7411860" cy="1712439"/>
              </a:xfrm>
              <a:prstGeom prst="rect">
                <a:avLst/>
              </a:prstGeom>
            </p:spPr>
            <p:txBody>
              <a:bodyPr anchor="ctr" rtlCol="false" tIns="45273" lIns="45273" bIns="45273" rIns="45273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96213" y="544125"/>
              <a:ext cx="18099757" cy="3699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</a:pPr>
              <a:r>
                <a:rPr lang="en-US" sz="2998" spc="11">
                  <a:solidFill>
                    <a:srgbClr val="EAC16E"/>
                  </a:solidFill>
                  <a:latin typeface="Saira Bold"/>
                </a:rPr>
                <a:t>       Sleep Hygiene Education:</a:t>
              </a:r>
            </a:p>
            <a:p>
              <a:pPr algn="just" marL="561090" indent="-280545" lvl="1">
                <a:lnSpc>
                  <a:spcPts val="3638"/>
                </a:lnSpc>
                <a:buFont typeface="Arial"/>
                <a:buChar char="•"/>
              </a:pPr>
              <a:r>
                <a:rPr lang="en-US" sz="2598" spc="10">
                  <a:solidFill>
                    <a:srgbClr val="EAC16E"/>
                  </a:solidFill>
                  <a:latin typeface="Saira"/>
                </a:rPr>
                <a:t>Promote awareness about the importance of consistent sleep schedules and the recommended 7-9 hours of sleep.</a:t>
              </a:r>
            </a:p>
            <a:p>
              <a:pPr algn="just" marL="561090" indent="-280545" lvl="1">
                <a:lnSpc>
                  <a:spcPts val="3638"/>
                </a:lnSpc>
                <a:buFont typeface="Arial"/>
                <a:buChar char="•"/>
              </a:pPr>
              <a:r>
                <a:rPr lang="en-US" sz="2598" spc="10">
                  <a:solidFill>
                    <a:srgbClr val="EAC16E"/>
                  </a:solidFill>
                  <a:latin typeface="Saira"/>
                </a:rPr>
                <a:t>Introduce a mobile app that provides personalized sleep tips based on individual habits and offers gentle reminders for bedtime routines.</a:t>
              </a:r>
            </a:p>
            <a:p>
              <a:pPr>
                <a:lnSpc>
                  <a:spcPts val="36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3620" y="170210"/>
            <a:ext cx="12477111" cy="13151105"/>
          </a:xfrm>
          <a:custGeom>
            <a:avLst/>
            <a:gdLst/>
            <a:ahLst/>
            <a:cxnLst/>
            <a:rect r="r" b="b" t="t" l="l"/>
            <a:pathLst>
              <a:path h="13151105" w="12477111">
                <a:moveTo>
                  <a:pt x="0" y="0"/>
                </a:moveTo>
                <a:lnTo>
                  <a:pt x="12477111" y="0"/>
                </a:lnTo>
                <a:lnTo>
                  <a:pt x="12477111" y="13151105"/>
                </a:lnTo>
                <a:lnTo>
                  <a:pt x="0" y="1315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94953" y="-4521882"/>
            <a:ext cx="9255228" cy="8225584"/>
          </a:xfrm>
          <a:custGeom>
            <a:avLst/>
            <a:gdLst/>
            <a:ahLst/>
            <a:cxnLst/>
            <a:rect r="r" b="b" t="t" l="l"/>
            <a:pathLst>
              <a:path h="8225584" w="9255228">
                <a:moveTo>
                  <a:pt x="0" y="0"/>
                </a:moveTo>
                <a:lnTo>
                  <a:pt x="9255227" y="0"/>
                </a:lnTo>
                <a:lnTo>
                  <a:pt x="9255227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4139" y="316953"/>
            <a:ext cx="11339334" cy="169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sz="3198" spc="259">
                <a:solidFill>
                  <a:srgbClr val="EAC16E"/>
                </a:solidFill>
                <a:latin typeface="Safira March"/>
              </a:rPr>
              <a:t>Solutions for Balancing </a:t>
            </a:r>
          </a:p>
          <a:p>
            <a:pPr algn="ctr">
              <a:lnSpc>
                <a:spcPts val="7068"/>
              </a:lnSpc>
            </a:pPr>
            <a:r>
              <a:rPr lang="en-US" sz="3198" spc="259">
                <a:solidFill>
                  <a:srgbClr val="EAC16E"/>
                </a:solidFill>
                <a:latin typeface="Safira March"/>
              </a:rPr>
              <a:t>Stress, Sleep, and Student Life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56591" y="2934571"/>
            <a:ext cx="14169137" cy="3182598"/>
            <a:chOff x="0" y="0"/>
            <a:chExt cx="7411860" cy="1664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1860" cy="1664814"/>
            </a:xfrm>
            <a:custGeom>
              <a:avLst/>
              <a:gdLst/>
              <a:ahLst/>
              <a:cxnLst/>
              <a:rect r="r" b="b" t="t" l="l"/>
              <a:pathLst>
                <a:path h="1664814" w="7411860">
                  <a:moveTo>
                    <a:pt x="7208660" y="0"/>
                  </a:moveTo>
                  <a:cubicBezTo>
                    <a:pt x="7320884" y="0"/>
                    <a:pt x="7411860" y="372681"/>
                    <a:pt x="7411860" y="832407"/>
                  </a:cubicBezTo>
                  <a:cubicBezTo>
                    <a:pt x="7411860" y="1292132"/>
                    <a:pt x="7320884" y="1664814"/>
                    <a:pt x="7208660" y="1664814"/>
                  </a:cubicBezTo>
                  <a:lnTo>
                    <a:pt x="203200" y="1664814"/>
                  </a:lnTo>
                  <a:cubicBezTo>
                    <a:pt x="90976" y="1664814"/>
                    <a:pt x="0" y="1292132"/>
                    <a:pt x="0" y="832407"/>
                  </a:cubicBezTo>
                  <a:cubicBezTo>
                    <a:pt x="0" y="3726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411860" cy="1712439"/>
            </a:xfrm>
            <a:prstGeom prst="rect">
              <a:avLst/>
            </a:prstGeom>
          </p:spPr>
          <p:txBody>
            <a:bodyPr anchor="ctr" rtlCol="false" tIns="45273" lIns="45273" bIns="45273" rIns="452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53751" y="3337451"/>
            <a:ext cx="13574818" cy="232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8"/>
              </a:lnSpc>
            </a:pPr>
            <a:r>
              <a:rPr lang="en-US" sz="2998" spc="11">
                <a:solidFill>
                  <a:srgbClr val="EAC16E"/>
                </a:solidFill>
                <a:latin typeface="Saira Bold"/>
              </a:rPr>
              <a:t>      Establishing Campus Wellness Programs:</a:t>
            </a:r>
          </a:p>
          <a:p>
            <a:pPr marL="561069" indent="-280534" lvl="1">
              <a:lnSpc>
                <a:spcPts val="3638"/>
              </a:lnSpc>
              <a:buFont typeface="Arial"/>
              <a:buChar char="•"/>
            </a:pPr>
            <a:r>
              <a:rPr lang="en-US" sz="2598" spc="10">
                <a:solidFill>
                  <a:srgbClr val="EAC16E"/>
                </a:solidFill>
                <a:latin typeface="Saira"/>
              </a:rPr>
              <a:t>Implem</a:t>
            </a:r>
            <a:r>
              <a:rPr lang="en-US" sz="2598" spc="10">
                <a:solidFill>
                  <a:srgbClr val="EAC16E"/>
                </a:solidFill>
                <a:latin typeface="Saira"/>
              </a:rPr>
              <a:t>ent campus-wide wellness initiatives, such as fitness classes, yoga sessions, and meditatio</a:t>
            </a:r>
            <a:r>
              <a:rPr lang="en-US" sz="2598" spc="10">
                <a:solidFill>
                  <a:srgbClr val="EAC16E"/>
                </a:solidFill>
                <a:latin typeface="Saira"/>
              </a:rPr>
              <a:t>n workshops, to encourage physical activity and stress relief.</a:t>
            </a:r>
          </a:p>
          <a:p>
            <a:pPr marL="561069" indent="-280534" lvl="1">
              <a:lnSpc>
                <a:spcPts val="3638"/>
              </a:lnSpc>
              <a:spcBef>
                <a:spcPct val="0"/>
              </a:spcBef>
              <a:buFont typeface="Arial"/>
              <a:buChar char="•"/>
            </a:pPr>
            <a:r>
              <a:rPr lang="en-US" sz="2598" spc="10">
                <a:solidFill>
                  <a:srgbClr val="EAC16E"/>
                </a:solidFill>
                <a:latin typeface="Saira"/>
              </a:rPr>
              <a:t>Foster a supportive environment that promotes student well-being, providing spaces for relaxation and social connection.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356591" y="6514166"/>
            <a:ext cx="14169137" cy="3121003"/>
            <a:chOff x="0" y="0"/>
            <a:chExt cx="18892183" cy="416133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892183" cy="4161337"/>
              <a:chOff x="0" y="0"/>
              <a:chExt cx="7411860" cy="163259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411860" cy="1632593"/>
              </a:xfrm>
              <a:custGeom>
                <a:avLst/>
                <a:gdLst/>
                <a:ahLst/>
                <a:cxnLst/>
                <a:rect r="r" b="b" t="t" l="l"/>
                <a:pathLst>
                  <a:path h="1632593" w="7411860">
                    <a:moveTo>
                      <a:pt x="7208660" y="0"/>
                    </a:moveTo>
                    <a:cubicBezTo>
                      <a:pt x="7320884" y="0"/>
                      <a:pt x="7411860" y="365468"/>
                      <a:pt x="7411860" y="816297"/>
                    </a:cubicBezTo>
                    <a:cubicBezTo>
                      <a:pt x="7411860" y="1267125"/>
                      <a:pt x="7320884" y="1632593"/>
                      <a:pt x="7208660" y="1632593"/>
                    </a:cubicBezTo>
                    <a:lnTo>
                      <a:pt x="203200" y="1632593"/>
                    </a:lnTo>
                    <a:cubicBezTo>
                      <a:pt x="90976" y="1632593"/>
                      <a:pt x="0" y="1267125"/>
                      <a:pt x="0" y="816297"/>
                    </a:cubicBezTo>
                    <a:cubicBezTo>
                      <a:pt x="0" y="36546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D0D0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411860" cy="1680218"/>
              </a:xfrm>
              <a:prstGeom prst="rect">
                <a:avLst/>
              </a:prstGeom>
            </p:spPr>
            <p:txBody>
              <a:bodyPr anchor="ctr" rtlCol="false" tIns="45273" lIns="45273" bIns="45273" rIns="45273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213" y="544125"/>
              <a:ext cx="18099757" cy="3617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8"/>
                </a:lnSpc>
              </a:pPr>
              <a:r>
                <a:rPr lang="en-US" sz="2998" spc="11">
                  <a:solidFill>
                    <a:srgbClr val="EAC16E"/>
                  </a:solidFill>
                  <a:latin typeface="Saira Bold"/>
                </a:rPr>
                <a:t>      Academic Support Resources:</a:t>
              </a:r>
            </a:p>
            <a:p>
              <a:pPr marL="561069" indent="-280534" lvl="1">
                <a:lnSpc>
                  <a:spcPts val="3638"/>
                </a:lnSpc>
                <a:buFont typeface="Arial"/>
                <a:buChar char="•"/>
              </a:pPr>
              <a:r>
                <a:rPr lang="en-US" sz="2598" spc="10">
                  <a:solidFill>
                    <a:srgbClr val="EAC16E"/>
                  </a:solidFill>
                  <a:latin typeface="Saira"/>
                </a:rPr>
                <a:t>Launch an online platfo</a:t>
              </a:r>
              <a:r>
                <a:rPr lang="en-US" sz="2598" spc="10">
                  <a:solidFill>
                    <a:srgbClr val="EAC16E"/>
                  </a:solidFill>
                  <a:latin typeface="Saira"/>
                </a:rPr>
                <a:t>rm that gamifies the learning experience, encouraging healthy academic competition, and collaborative p</a:t>
              </a:r>
              <a:r>
                <a:rPr lang="en-US" sz="2598" spc="10">
                  <a:solidFill>
                    <a:srgbClr val="EAC16E"/>
                  </a:solidFill>
                  <a:latin typeface="Saira"/>
                </a:rPr>
                <a:t>roblem-solving among students.</a:t>
              </a:r>
            </a:p>
            <a:p>
              <a:pPr algn="l" marL="561069" indent="-280534" lvl="1">
                <a:lnSpc>
                  <a:spcPts val="3638"/>
                </a:lnSpc>
                <a:buFont typeface="Arial"/>
                <a:buChar char="•"/>
              </a:pPr>
              <a:r>
                <a:rPr lang="en-US" sz="2598" spc="10">
                  <a:solidFill>
                    <a:srgbClr val="EAC16E"/>
                  </a:solidFill>
                  <a:latin typeface="Saira"/>
                </a:rPr>
                <a:t>Encourage open communication between students and faculty to address academic challenges and foster a positive learning environment.</a:t>
              </a:r>
            </a:p>
            <a:p>
              <a:pPr>
                <a:lnSpc>
                  <a:spcPts val="30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143" y="3995110"/>
            <a:ext cx="1061519" cy="1061519"/>
            <a:chOff x="0" y="0"/>
            <a:chExt cx="1415359" cy="141535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89572" cy="138957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9C5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5359" cy="1415359"/>
            </a:xfrm>
            <a:custGeom>
              <a:avLst/>
              <a:gdLst/>
              <a:ahLst/>
              <a:cxnLst/>
              <a:rect r="r" b="b" t="t" l="l"/>
              <a:pathLst>
                <a:path h="1415359" w="1415359">
                  <a:moveTo>
                    <a:pt x="0" y="0"/>
                  </a:moveTo>
                  <a:lnTo>
                    <a:pt x="1415359" y="0"/>
                  </a:lnTo>
                  <a:lnTo>
                    <a:pt x="1415359" y="1415359"/>
                  </a:lnTo>
                  <a:lnTo>
                    <a:pt x="0" y="1415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31143" y="7542817"/>
            <a:ext cx="1062471" cy="1063701"/>
            <a:chOff x="0" y="0"/>
            <a:chExt cx="1416628" cy="141826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389572" cy="138957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9C5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45295" lIns="45295" bIns="45295" rIns="45295"/>
              <a:lstStyle/>
              <a:p>
                <a:pPr algn="ctr">
                  <a:lnSpc>
                    <a:spcPts val="3078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1639"/>
              <a:ext cx="1416628" cy="1416628"/>
            </a:xfrm>
            <a:custGeom>
              <a:avLst/>
              <a:gdLst/>
              <a:ahLst/>
              <a:cxnLst/>
              <a:rect r="r" b="b" t="t" l="l"/>
              <a:pathLst>
                <a:path h="1416628" w="1416628">
                  <a:moveTo>
                    <a:pt x="0" y="0"/>
                  </a:moveTo>
                  <a:lnTo>
                    <a:pt x="1416628" y="0"/>
                  </a:lnTo>
                  <a:lnTo>
                    <a:pt x="1416628" y="1416629"/>
                  </a:lnTo>
                  <a:lnTo>
                    <a:pt x="0" y="141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12508">
            <a:off x="4707710" y="-4546427"/>
            <a:ext cx="7793557" cy="10768299"/>
          </a:xfrm>
          <a:custGeom>
            <a:avLst/>
            <a:gdLst/>
            <a:ahLst/>
            <a:cxnLst/>
            <a:rect r="r" b="b" t="t" l="l"/>
            <a:pathLst>
              <a:path h="10768299" w="7793557">
                <a:moveTo>
                  <a:pt x="0" y="0"/>
                </a:moveTo>
                <a:lnTo>
                  <a:pt x="7793556" y="0"/>
                </a:lnTo>
                <a:lnTo>
                  <a:pt x="7793556" y="10768300"/>
                </a:lnTo>
                <a:lnTo>
                  <a:pt x="0" y="1076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3560981">
            <a:off x="-2316636" y="5457726"/>
            <a:ext cx="5169434" cy="5448679"/>
          </a:xfrm>
          <a:custGeom>
            <a:avLst/>
            <a:gdLst/>
            <a:ahLst/>
            <a:cxnLst/>
            <a:rect r="r" b="b" t="t" l="l"/>
            <a:pathLst>
              <a:path h="5448679" w="5169434">
                <a:moveTo>
                  <a:pt x="5169434" y="5448679"/>
                </a:moveTo>
                <a:lnTo>
                  <a:pt x="0" y="5448679"/>
                </a:lnTo>
                <a:lnTo>
                  <a:pt x="0" y="0"/>
                </a:lnTo>
                <a:lnTo>
                  <a:pt x="5169434" y="0"/>
                </a:lnTo>
                <a:lnTo>
                  <a:pt x="5169434" y="5448679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6524">
            <a:off x="15027130" y="5870410"/>
            <a:ext cx="5169434" cy="5448679"/>
          </a:xfrm>
          <a:custGeom>
            <a:avLst/>
            <a:gdLst/>
            <a:ahLst/>
            <a:cxnLst/>
            <a:rect r="r" b="b" t="t" l="l"/>
            <a:pathLst>
              <a:path h="5448679" w="5169434">
                <a:moveTo>
                  <a:pt x="0" y="0"/>
                </a:moveTo>
                <a:lnTo>
                  <a:pt x="5169434" y="0"/>
                </a:lnTo>
                <a:lnTo>
                  <a:pt x="5169434" y="5448679"/>
                </a:lnTo>
                <a:lnTo>
                  <a:pt x="0" y="5448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6920" y="4569587"/>
            <a:ext cx="15914160" cy="4067483"/>
            <a:chOff x="0" y="0"/>
            <a:chExt cx="21218880" cy="5423311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577485" y="0"/>
              <a:ext cx="3092227" cy="309221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8240" t="-35511" r="-14781" b="-59068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97341" y="0"/>
              <a:ext cx="3092227" cy="3092214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051" t="-24957" r="-15104" b="-29917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7067557" y="0"/>
              <a:ext cx="3092227" cy="3092214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-25551"/>
                </a:stretch>
              </a:blip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4205133" y="0"/>
              <a:ext cx="3092227" cy="3092214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7712" t="-771" r="-6633" b="-51690"/>
                </a:stretch>
              </a:blipFill>
            </p:spPr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7589317" y="0"/>
              <a:ext cx="3092227" cy="3092214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-19956"/>
                </a:stretch>
              </a:blipFill>
            </p:spPr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10557630" y="0"/>
              <a:ext cx="3092227" cy="3092214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24635" r="0" b="-24635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661721" y="4677426"/>
              <a:ext cx="2254042" cy="745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5"/>
                </a:lnSpc>
              </a:pPr>
              <a:r>
                <a:rPr lang="en-US" sz="2234">
                  <a:solidFill>
                    <a:srgbClr val="EAC16E"/>
                  </a:solidFill>
                  <a:latin typeface="Montserrat Medium"/>
                </a:rPr>
                <a:t>22K-4593</a:t>
              </a:r>
            </a:p>
            <a:p>
              <a:pPr algn="ctr">
                <a:lnSpc>
                  <a:spcPts val="2145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303117" y="4677426"/>
              <a:ext cx="2254042" cy="394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5"/>
                </a:lnSpc>
              </a:pPr>
              <a:r>
                <a:rPr lang="en-US" sz="2234">
                  <a:solidFill>
                    <a:srgbClr val="EAC16E"/>
                  </a:solidFill>
                  <a:latin typeface="Montserrat"/>
                </a:rPr>
                <a:t>19k-1066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528272" y="3436299"/>
              <a:ext cx="3577485" cy="1039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8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Ultra-Bold"/>
                </a:rPr>
                <a:t>Abdullah</a:t>
              </a:r>
            </a:p>
            <a:p>
              <a:pPr algn="ctr">
                <a:lnSpc>
                  <a:spcPts val="2445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Ultra-Bold"/>
                </a:rPr>
                <a:t>Shafiq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189993" y="4677426"/>
              <a:ext cx="2254042" cy="745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5"/>
                </a:lnSpc>
              </a:pPr>
              <a:r>
                <a:rPr lang="en-US" sz="2234">
                  <a:solidFill>
                    <a:srgbClr val="EAC16E"/>
                  </a:solidFill>
                  <a:latin typeface="Montserrat Medium"/>
                </a:rPr>
                <a:t>22K-4489</a:t>
              </a:r>
            </a:p>
            <a:p>
              <a:pPr algn="ctr">
                <a:lnSpc>
                  <a:spcPts val="2145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981252" y="3563931"/>
              <a:ext cx="3577485" cy="53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3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Ultra-Bold"/>
                </a:rPr>
                <a:t>Asghar Ali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608139" y="4671377"/>
              <a:ext cx="2011062" cy="745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5"/>
                </a:lnSpc>
              </a:pPr>
              <a:r>
                <a:rPr lang="en-US" sz="2234">
                  <a:solidFill>
                    <a:srgbClr val="EAC16E"/>
                  </a:solidFill>
                  <a:latin typeface="Montserrat Medium"/>
                </a:rPr>
                <a:t>22K-4415</a:t>
              </a:r>
            </a:p>
            <a:p>
              <a:pPr algn="ctr">
                <a:lnSpc>
                  <a:spcPts val="2145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592125"/>
              <a:ext cx="3577485" cy="549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7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Ultra-Bold"/>
                </a:rPr>
                <a:t>Zain </a:t>
              </a:r>
              <a:r>
                <a:rPr lang="en-US" sz="2470">
                  <a:solidFill>
                    <a:srgbClr val="EAC16E"/>
                  </a:solidFill>
                  <a:latin typeface="Montserrat Ultra-Bold"/>
                </a:rPr>
                <a:t>Baig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7641395" y="3436299"/>
              <a:ext cx="3577485" cy="111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3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Bold"/>
                </a:rPr>
                <a:t>Ali Kahful </a:t>
              </a:r>
            </a:p>
            <a:p>
              <a:pPr algn="ctr">
                <a:lnSpc>
                  <a:spcPts val="3433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Bold"/>
                </a:rPr>
                <a:t>Wara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063910" y="3601650"/>
              <a:ext cx="3577485" cy="547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8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Bold"/>
                </a:rPr>
                <a:t>Asad Irfan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4624225" y="4677426"/>
              <a:ext cx="2254042" cy="394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5"/>
                </a:lnSpc>
              </a:pPr>
              <a:r>
                <a:rPr lang="en-US" sz="2234">
                  <a:solidFill>
                    <a:srgbClr val="EAC16E"/>
                  </a:solidFill>
                  <a:latin typeface="Montserrat"/>
                </a:rPr>
                <a:t>22k-4276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440245" y="3436299"/>
              <a:ext cx="3577485" cy="1127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2"/>
                </a:lnSpc>
              </a:pPr>
              <a:r>
                <a:rPr lang="en-US" sz="2470">
                  <a:solidFill>
                    <a:srgbClr val="EAC16E"/>
                  </a:solidFill>
                  <a:latin typeface="Montserrat Bold"/>
                </a:rPr>
                <a:t>Muhammad Bilal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110066" y="4677426"/>
              <a:ext cx="2254042" cy="394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5"/>
                </a:lnSpc>
              </a:pPr>
              <a:r>
                <a:rPr lang="en-US" sz="2234">
                  <a:solidFill>
                    <a:srgbClr val="EAC16E"/>
                  </a:solidFill>
                  <a:latin typeface="Montserrat"/>
                </a:rPr>
                <a:t>22k-4242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649659" y="2185169"/>
            <a:ext cx="3909657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00"/>
              </a:lnSpc>
            </a:pPr>
            <a:r>
              <a:rPr lang="en-US" sz="6500">
                <a:solidFill>
                  <a:srgbClr val="EAC16E"/>
                </a:solidFill>
                <a:latin typeface="Safira March"/>
              </a:rPr>
              <a:t>Team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668" y="3058454"/>
            <a:ext cx="7887619" cy="6737873"/>
            <a:chOff x="0" y="0"/>
            <a:chExt cx="812800" cy="6943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4322"/>
            </a:xfrm>
            <a:custGeom>
              <a:avLst/>
              <a:gdLst/>
              <a:ahLst/>
              <a:cxnLst/>
              <a:rect r="r" b="b" t="t" l="l"/>
              <a:pathLst>
                <a:path h="694322" w="812800">
                  <a:moveTo>
                    <a:pt x="609600" y="0"/>
                  </a:moveTo>
                  <a:cubicBezTo>
                    <a:pt x="721824" y="0"/>
                    <a:pt x="812800" y="155429"/>
                    <a:pt x="812800" y="347161"/>
                  </a:cubicBezTo>
                  <a:cubicBezTo>
                    <a:pt x="812800" y="538892"/>
                    <a:pt x="721824" y="694322"/>
                    <a:pt x="609600" y="694322"/>
                  </a:cubicBezTo>
                  <a:lnTo>
                    <a:pt x="203200" y="694322"/>
                  </a:lnTo>
                  <a:cubicBezTo>
                    <a:pt x="90976" y="694322"/>
                    <a:pt x="0" y="538892"/>
                    <a:pt x="0" y="347161"/>
                  </a:cubicBezTo>
                  <a:cubicBezTo>
                    <a:pt x="0" y="1554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732422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10067" y="2765613"/>
            <a:ext cx="5618822" cy="1072299"/>
            <a:chOff x="0" y="0"/>
            <a:chExt cx="212952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9527" cy="406400"/>
            </a:xfrm>
            <a:custGeom>
              <a:avLst/>
              <a:gdLst/>
              <a:ahLst/>
              <a:cxnLst/>
              <a:rect r="r" b="b" t="t" l="l"/>
              <a:pathLst>
                <a:path h="406400" w="2129527">
                  <a:moveTo>
                    <a:pt x="1926327" y="0"/>
                  </a:moveTo>
                  <a:cubicBezTo>
                    <a:pt x="2038552" y="0"/>
                    <a:pt x="2129527" y="90976"/>
                    <a:pt x="2129527" y="203200"/>
                  </a:cubicBezTo>
                  <a:cubicBezTo>
                    <a:pt x="2129527" y="315424"/>
                    <a:pt x="2038552" y="406400"/>
                    <a:pt x="19263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29527" cy="444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75066" y="925933"/>
            <a:ext cx="11737868" cy="101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5997">
                <a:solidFill>
                  <a:srgbClr val="EAC16E"/>
                </a:solidFill>
                <a:latin typeface="Safira March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4148" y="3037737"/>
            <a:ext cx="5450658" cy="49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3290">
                <a:solidFill>
                  <a:srgbClr val="170C04"/>
                </a:solidFill>
                <a:latin typeface="Montserrat Bold"/>
              </a:rPr>
              <a:t>Overview of the Project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948094" y="-2397081"/>
            <a:ext cx="6138342" cy="8225584"/>
          </a:xfrm>
          <a:custGeom>
            <a:avLst/>
            <a:gdLst/>
            <a:ahLst/>
            <a:cxnLst/>
            <a:rect r="r" b="b" t="t" l="l"/>
            <a:pathLst>
              <a:path h="8225584" w="6138342">
                <a:moveTo>
                  <a:pt x="0" y="0"/>
                </a:moveTo>
                <a:lnTo>
                  <a:pt x="6138342" y="0"/>
                </a:lnTo>
                <a:lnTo>
                  <a:pt x="6138342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5098195" y="4560943"/>
            <a:ext cx="6138342" cy="8225584"/>
          </a:xfrm>
          <a:custGeom>
            <a:avLst/>
            <a:gdLst/>
            <a:ahLst/>
            <a:cxnLst/>
            <a:rect r="r" b="b" t="t" l="l"/>
            <a:pathLst>
              <a:path h="8225584" w="6138342">
                <a:moveTo>
                  <a:pt x="6138342" y="8225583"/>
                </a:moveTo>
                <a:lnTo>
                  <a:pt x="0" y="8225583"/>
                </a:lnTo>
                <a:lnTo>
                  <a:pt x="0" y="0"/>
                </a:lnTo>
                <a:lnTo>
                  <a:pt x="6138342" y="0"/>
                </a:lnTo>
                <a:lnTo>
                  <a:pt x="6138342" y="822558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1523" y="4241671"/>
            <a:ext cx="6795909" cy="443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228" indent="-302114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Based upon examination of how stress levels experienced by students intertwine with the quality of their sleep, </a:t>
            </a:r>
          </a:p>
          <a:p>
            <a:pPr marL="604228" indent="-302114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Ultimately shaping their acedemic as well as overall well-being.</a:t>
            </a:r>
          </a:p>
          <a:p>
            <a:pPr marL="604228" indent="-302114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 At the core of our study lies the Pittsburgh Sleep Quality Index (PSQI).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144000" y="3058454"/>
            <a:ext cx="7887619" cy="6737873"/>
            <a:chOff x="0" y="0"/>
            <a:chExt cx="812800" cy="6943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4322"/>
            </a:xfrm>
            <a:custGeom>
              <a:avLst/>
              <a:gdLst/>
              <a:ahLst/>
              <a:cxnLst/>
              <a:rect r="r" b="b" t="t" l="l"/>
              <a:pathLst>
                <a:path h="694322" w="812800">
                  <a:moveTo>
                    <a:pt x="609600" y="0"/>
                  </a:moveTo>
                  <a:cubicBezTo>
                    <a:pt x="721824" y="0"/>
                    <a:pt x="812800" y="155429"/>
                    <a:pt x="812800" y="347161"/>
                  </a:cubicBezTo>
                  <a:cubicBezTo>
                    <a:pt x="812800" y="538892"/>
                    <a:pt x="721824" y="694322"/>
                    <a:pt x="609600" y="694322"/>
                  </a:cubicBezTo>
                  <a:lnTo>
                    <a:pt x="203200" y="694322"/>
                  </a:lnTo>
                  <a:cubicBezTo>
                    <a:pt x="90976" y="694322"/>
                    <a:pt x="0" y="538892"/>
                    <a:pt x="0" y="347161"/>
                  </a:cubicBezTo>
                  <a:cubicBezTo>
                    <a:pt x="0" y="1554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70C0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732422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78398" y="2765613"/>
            <a:ext cx="5618822" cy="1072299"/>
            <a:chOff x="0" y="0"/>
            <a:chExt cx="2129527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9527" cy="406400"/>
            </a:xfrm>
            <a:custGeom>
              <a:avLst/>
              <a:gdLst/>
              <a:ahLst/>
              <a:cxnLst/>
              <a:rect r="r" b="b" t="t" l="l"/>
              <a:pathLst>
                <a:path h="406400" w="2129527">
                  <a:moveTo>
                    <a:pt x="1926327" y="0"/>
                  </a:moveTo>
                  <a:cubicBezTo>
                    <a:pt x="2038552" y="0"/>
                    <a:pt x="2129527" y="90976"/>
                    <a:pt x="2129527" y="203200"/>
                  </a:cubicBezTo>
                  <a:cubicBezTo>
                    <a:pt x="2129527" y="315424"/>
                    <a:pt x="2038552" y="406400"/>
                    <a:pt x="19263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C16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129527" cy="444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62480" y="3047262"/>
            <a:ext cx="5450658" cy="52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590">
                <a:solidFill>
                  <a:srgbClr val="170C04"/>
                </a:solidFill>
                <a:latin typeface="Montserrat Bold"/>
              </a:rPr>
              <a:t>Project Aims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89855" y="4199662"/>
            <a:ext cx="6795909" cy="492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228" indent="-302114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To unravel the intricate dynamics between stress, sleep, and student well-being.</a:t>
            </a:r>
          </a:p>
          <a:p>
            <a:pPr marL="604228" indent="-302114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Offer a comprehensive understanding of the sleep patterns of university students, using PSQI.</a:t>
            </a:r>
          </a:p>
          <a:p>
            <a:pPr marL="604228" indent="-302114" lvl="1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To contribute valuable insights to the student mental health and well-being.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00519" y="-156214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1773">
            <a:off x="14190879" y="5009182"/>
            <a:ext cx="5027888" cy="8225584"/>
          </a:xfrm>
          <a:custGeom>
            <a:avLst/>
            <a:gdLst/>
            <a:ahLst/>
            <a:cxnLst/>
            <a:rect r="r" b="b" t="t" l="l"/>
            <a:pathLst>
              <a:path h="8225584" w="5027888">
                <a:moveTo>
                  <a:pt x="0" y="0"/>
                </a:moveTo>
                <a:lnTo>
                  <a:pt x="5027888" y="0"/>
                </a:lnTo>
                <a:lnTo>
                  <a:pt x="5027888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63" y="7465816"/>
            <a:ext cx="18279075" cy="2818674"/>
          </a:xfrm>
          <a:custGeom>
            <a:avLst/>
            <a:gdLst/>
            <a:ahLst/>
            <a:cxnLst/>
            <a:rect r="r" b="b" t="t" l="l"/>
            <a:pathLst>
              <a:path h="2818674" w="18279075">
                <a:moveTo>
                  <a:pt x="0" y="0"/>
                </a:moveTo>
                <a:lnTo>
                  <a:pt x="18279074" y="0"/>
                </a:lnTo>
                <a:lnTo>
                  <a:pt x="18279074" y="2818674"/>
                </a:lnTo>
                <a:lnTo>
                  <a:pt x="0" y="2818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8000"/>
            </a:blip>
            <a:stretch>
              <a:fillRect l="0" t="-66604" r="0" b="-175479"/>
            </a:stretch>
          </a:blipFill>
          <a:ln w="38100" cap="sq">
            <a:solidFill>
              <a:srgbClr val="170C04">
                <a:alpha val="87843"/>
              </a:srgbClr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32661" y="2418220"/>
            <a:ext cx="16222679" cy="4381851"/>
            <a:chOff x="0" y="0"/>
            <a:chExt cx="21630238" cy="584246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630238" cy="5842468"/>
              <a:chOff x="0" y="0"/>
              <a:chExt cx="4274726" cy="11546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1154631"/>
              </a:xfrm>
              <a:custGeom>
                <a:avLst/>
                <a:gdLst/>
                <a:ahLst/>
                <a:cxnLst/>
                <a:rect r="r" b="b" t="t" l="l"/>
                <a:pathLst>
                  <a:path h="1154631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130304"/>
                    </a:lnTo>
                    <a:cubicBezTo>
                      <a:pt x="4274726" y="1136756"/>
                      <a:pt x="4272163" y="1142944"/>
                      <a:pt x="4267601" y="1147506"/>
                    </a:cubicBezTo>
                    <a:cubicBezTo>
                      <a:pt x="4263039" y="1152068"/>
                      <a:pt x="4256851" y="1154631"/>
                      <a:pt x="4250399" y="1154631"/>
                    </a:cubicBezTo>
                    <a:lnTo>
                      <a:pt x="24327" y="1154631"/>
                    </a:lnTo>
                    <a:cubicBezTo>
                      <a:pt x="10891" y="1154631"/>
                      <a:pt x="0" y="1143740"/>
                      <a:pt x="0" y="113030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70C04">
                  <a:alpha val="92941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4274726" cy="1183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91444" y="512975"/>
              <a:ext cx="20647350" cy="47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7"/>
                </a:lnSpc>
              </a:pPr>
              <a:r>
                <a:rPr lang="en-US" sz="3398">
                  <a:solidFill>
                    <a:srgbClr val="EAC16E"/>
                  </a:solidFill>
                  <a:latin typeface="Canva Sans 2 Bold"/>
                </a:rPr>
                <a:t>Why does this matter?</a:t>
              </a:r>
              <a:r>
                <a:rPr lang="en-US" sz="3398">
                  <a:solidFill>
                    <a:srgbClr val="EAC16E"/>
                  </a:solidFill>
                  <a:latin typeface="Canva Sans 2"/>
                </a:rPr>
                <a:t> In the academic hustle, students face a delicate balance, and understanding the relationship between stress and sleep is paramount. This study isn't just about numbers; it's about enhancing the support structures within our educational institutions, promoting healthier student experiences, and contributing to the broader conversation on mental health in academic settings.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75066" y="733067"/>
            <a:ext cx="11737868" cy="101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5997">
                <a:solidFill>
                  <a:srgbClr val="EAC16E"/>
                </a:solidFill>
                <a:latin typeface="Safira March"/>
              </a:rPr>
              <a:t>Importance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31693" y="-3130161"/>
            <a:ext cx="6928707" cy="9426812"/>
          </a:xfrm>
          <a:custGeom>
            <a:avLst/>
            <a:gdLst/>
            <a:ahLst/>
            <a:cxnLst/>
            <a:rect r="r" b="b" t="t" l="l"/>
            <a:pathLst>
              <a:path h="9426812" w="6928707">
                <a:moveTo>
                  <a:pt x="0" y="0"/>
                </a:moveTo>
                <a:lnTo>
                  <a:pt x="6928707" y="0"/>
                </a:lnTo>
                <a:lnTo>
                  <a:pt x="6928707" y="9426813"/>
                </a:lnTo>
                <a:lnTo>
                  <a:pt x="0" y="942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9352">
            <a:off x="13925716" y="5715254"/>
            <a:ext cx="6138342" cy="8225584"/>
          </a:xfrm>
          <a:custGeom>
            <a:avLst/>
            <a:gdLst/>
            <a:ahLst/>
            <a:cxnLst/>
            <a:rect r="r" b="b" t="t" l="l"/>
            <a:pathLst>
              <a:path h="8225584" w="6138342">
                <a:moveTo>
                  <a:pt x="0" y="0"/>
                </a:moveTo>
                <a:lnTo>
                  <a:pt x="6138342" y="0"/>
                </a:lnTo>
                <a:lnTo>
                  <a:pt x="6138342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77922" y="1742737"/>
            <a:ext cx="5778078" cy="50354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3440" y="5612443"/>
            <a:ext cx="5413298" cy="46667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67403" y="765220"/>
            <a:ext cx="5953195" cy="86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1"/>
              </a:lnSpc>
            </a:pPr>
            <a:r>
              <a:rPr lang="en-US" sz="3498" spc="283">
                <a:solidFill>
                  <a:srgbClr val="EAC16E"/>
                </a:solidFill>
                <a:latin typeface="Safira March"/>
              </a:rPr>
              <a:t>Demographics: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6846" y="3708574"/>
            <a:ext cx="7691404" cy="143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0"/>
              </a:lnSpc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Survey results show that 68.2% respondents were of age group 17-20.</a:t>
            </a:r>
          </a:p>
          <a:p>
            <a:pPr algn="just">
              <a:lnSpc>
                <a:spcPts val="391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74077" y="6966517"/>
            <a:ext cx="7691404" cy="192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0"/>
              </a:lnSpc>
            </a:pPr>
          </a:p>
          <a:p>
            <a:pPr algn="just">
              <a:lnSpc>
                <a:spcPts val="3890"/>
              </a:lnSpc>
            </a:pPr>
            <a:r>
              <a:rPr lang="en-US" sz="2798">
                <a:solidFill>
                  <a:srgbClr val="EAC16E"/>
                </a:solidFill>
                <a:latin typeface="Montserrat"/>
              </a:rPr>
              <a:t>Moreover around 81% of respondents were male. </a:t>
            </a:r>
          </a:p>
          <a:p>
            <a:pPr algn="just">
              <a:lnSpc>
                <a:spcPts val="391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2510"/>
            <a:ext cx="9348513" cy="10281980"/>
            <a:chOff x="0" y="0"/>
            <a:chExt cx="316388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3655" y="4872903"/>
            <a:ext cx="7486315" cy="222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7"/>
              </a:lnSpc>
            </a:pPr>
            <a:r>
              <a:rPr lang="en-US" sz="3198">
                <a:solidFill>
                  <a:srgbClr val="EAC16E"/>
                </a:solidFill>
                <a:latin typeface="Montserrat"/>
              </a:rPr>
              <a:t>-More than 85% of the respondents agreed that the quality of the sleep they get highly affects their overall mental health.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685045">
            <a:off x="-3063845" y="-464742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1"/>
                </a:lnTo>
                <a:lnTo>
                  <a:pt x="0" y="929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84220">
            <a:off x="14646014" y="6262898"/>
            <a:ext cx="5169434" cy="5448679"/>
          </a:xfrm>
          <a:custGeom>
            <a:avLst/>
            <a:gdLst/>
            <a:ahLst/>
            <a:cxnLst/>
            <a:rect r="r" b="b" t="t" l="l"/>
            <a:pathLst>
              <a:path h="5448679" w="5169434">
                <a:moveTo>
                  <a:pt x="0" y="0"/>
                </a:moveTo>
                <a:lnTo>
                  <a:pt x="5169434" y="0"/>
                </a:lnTo>
                <a:lnTo>
                  <a:pt x="5169434" y="5448679"/>
                </a:lnTo>
                <a:lnTo>
                  <a:pt x="0" y="5448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61097" y="1749803"/>
            <a:ext cx="9157356" cy="67873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3924" y="1248528"/>
            <a:ext cx="9139537" cy="197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7"/>
              </a:lnSpc>
            </a:pPr>
            <a:r>
              <a:rPr lang="en-US" sz="3798">
                <a:solidFill>
                  <a:srgbClr val="EAC16E"/>
                </a:solidFill>
                <a:latin typeface="Montserrat Bold"/>
              </a:rPr>
              <a:t>Q) Do you believe that the quality of your sleep affects your overall mental health?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20467">
            <a:off x="-693985" y="-3894858"/>
            <a:ext cx="6960900" cy="8225584"/>
          </a:xfrm>
          <a:custGeom>
            <a:avLst/>
            <a:gdLst/>
            <a:ahLst/>
            <a:cxnLst/>
            <a:rect r="r" b="b" t="t" l="l"/>
            <a:pathLst>
              <a:path h="8225584" w="6960900">
                <a:moveTo>
                  <a:pt x="0" y="0"/>
                </a:moveTo>
                <a:lnTo>
                  <a:pt x="6960900" y="0"/>
                </a:lnTo>
                <a:lnTo>
                  <a:pt x="6960900" y="8225583"/>
                </a:lnTo>
                <a:lnTo>
                  <a:pt x="0" y="8225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869517" y="1030708"/>
            <a:ext cx="9311963" cy="10357941"/>
            <a:chOff x="687070" y="247650"/>
            <a:chExt cx="11148060" cy="12400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3"/>
              <a:stretch>
                <a:fillRect l="-6649" t="-15949" r="6649" b="-11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089321" y="6923040"/>
            <a:ext cx="9195238" cy="9299861"/>
          </a:xfrm>
          <a:custGeom>
            <a:avLst/>
            <a:gdLst/>
            <a:ahLst/>
            <a:cxnLst/>
            <a:rect r="r" b="b" t="t" l="l"/>
            <a:pathLst>
              <a:path h="9299861" w="9195238">
                <a:moveTo>
                  <a:pt x="0" y="0"/>
                </a:moveTo>
                <a:lnTo>
                  <a:pt x="9195238" y="0"/>
                </a:lnTo>
                <a:lnTo>
                  <a:pt x="9195238" y="9299862"/>
                </a:lnTo>
                <a:lnTo>
                  <a:pt x="0" y="9299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17673" y="3609791"/>
            <a:ext cx="8966594" cy="331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5"/>
              </a:lnSpc>
            </a:pPr>
            <a:r>
              <a:rPr lang="en-US" sz="4497">
                <a:solidFill>
                  <a:srgbClr val="EAC16E"/>
                </a:solidFill>
                <a:latin typeface="Safira March"/>
              </a:rPr>
              <a:t>Introduction to PSQI and it’s Calculation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07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00519" y="-1562148"/>
            <a:ext cx="7804022" cy="8225584"/>
          </a:xfrm>
          <a:custGeom>
            <a:avLst/>
            <a:gdLst/>
            <a:ahLst/>
            <a:cxnLst/>
            <a:rect r="r" b="b" t="t" l="l"/>
            <a:pathLst>
              <a:path h="8225584" w="7804022">
                <a:moveTo>
                  <a:pt x="0" y="0"/>
                </a:moveTo>
                <a:lnTo>
                  <a:pt x="7804023" y="0"/>
                </a:lnTo>
                <a:lnTo>
                  <a:pt x="7804023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61773">
            <a:off x="14190879" y="5009182"/>
            <a:ext cx="5027888" cy="8225584"/>
          </a:xfrm>
          <a:custGeom>
            <a:avLst/>
            <a:gdLst/>
            <a:ahLst/>
            <a:cxnLst/>
            <a:rect r="r" b="b" t="t" l="l"/>
            <a:pathLst>
              <a:path h="8225584" w="5027888">
                <a:moveTo>
                  <a:pt x="0" y="0"/>
                </a:moveTo>
                <a:lnTo>
                  <a:pt x="5027888" y="0"/>
                </a:lnTo>
                <a:lnTo>
                  <a:pt x="5027888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2661" y="979526"/>
            <a:ext cx="6517241" cy="1499047"/>
            <a:chOff x="0" y="0"/>
            <a:chExt cx="1717313" cy="3950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17313" cy="395004"/>
            </a:xfrm>
            <a:custGeom>
              <a:avLst/>
              <a:gdLst/>
              <a:ahLst/>
              <a:cxnLst/>
              <a:rect r="r" b="b" t="t" l="l"/>
              <a:pathLst>
                <a:path h="395004" w="1717313">
                  <a:moveTo>
                    <a:pt x="60109" y="0"/>
                  </a:moveTo>
                  <a:lnTo>
                    <a:pt x="1657204" y="0"/>
                  </a:lnTo>
                  <a:cubicBezTo>
                    <a:pt x="1673146" y="0"/>
                    <a:pt x="1688435" y="6333"/>
                    <a:pt x="1699708" y="17605"/>
                  </a:cubicBezTo>
                  <a:cubicBezTo>
                    <a:pt x="1710980" y="28878"/>
                    <a:pt x="1717313" y="44167"/>
                    <a:pt x="1717313" y="60109"/>
                  </a:cubicBezTo>
                  <a:lnTo>
                    <a:pt x="1717313" y="334895"/>
                  </a:lnTo>
                  <a:cubicBezTo>
                    <a:pt x="1717313" y="350837"/>
                    <a:pt x="1710980" y="366126"/>
                    <a:pt x="1699708" y="377398"/>
                  </a:cubicBezTo>
                  <a:cubicBezTo>
                    <a:pt x="1688435" y="388671"/>
                    <a:pt x="1673146" y="395004"/>
                    <a:pt x="1657204" y="395004"/>
                  </a:cubicBezTo>
                  <a:lnTo>
                    <a:pt x="60109" y="395004"/>
                  </a:lnTo>
                  <a:cubicBezTo>
                    <a:pt x="44167" y="395004"/>
                    <a:pt x="28878" y="388671"/>
                    <a:pt x="17605" y="377398"/>
                  </a:cubicBezTo>
                  <a:cubicBezTo>
                    <a:pt x="6333" y="366126"/>
                    <a:pt x="0" y="350837"/>
                    <a:pt x="0" y="334895"/>
                  </a:cubicBezTo>
                  <a:lnTo>
                    <a:pt x="0" y="60109"/>
                  </a:lnTo>
                  <a:cubicBezTo>
                    <a:pt x="0" y="44167"/>
                    <a:pt x="6333" y="28878"/>
                    <a:pt x="17605" y="17605"/>
                  </a:cubicBezTo>
                  <a:cubicBezTo>
                    <a:pt x="28878" y="6333"/>
                    <a:pt x="44167" y="0"/>
                    <a:pt x="60109" y="0"/>
                  </a:cubicBezTo>
                  <a:close/>
                </a:path>
              </a:pathLst>
            </a:custGeom>
            <a:solidFill>
              <a:srgbClr val="170C04">
                <a:alpha val="9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717313" cy="423579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7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565430" y="1406917"/>
            <a:ext cx="11737868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What is PSQI?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35024" y="2510"/>
            <a:ext cx="9348513" cy="10281980"/>
            <a:chOff x="0" y="0"/>
            <a:chExt cx="3163881" cy="3479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63881" cy="3479800"/>
            </a:xfrm>
            <a:custGeom>
              <a:avLst/>
              <a:gdLst/>
              <a:ahLst/>
              <a:cxnLst/>
              <a:rect r="r" b="b" t="t" l="l"/>
              <a:pathLst>
                <a:path h="3479800" w="3163881">
                  <a:moveTo>
                    <a:pt x="0" y="0"/>
                  </a:moveTo>
                  <a:lnTo>
                    <a:pt x="3163881" y="0"/>
                  </a:lnTo>
                  <a:lnTo>
                    <a:pt x="316388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0C04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50660" y="979526"/>
            <a:ext cx="6517241" cy="1499047"/>
            <a:chOff x="0" y="0"/>
            <a:chExt cx="1717313" cy="3950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7313" cy="395004"/>
            </a:xfrm>
            <a:custGeom>
              <a:avLst/>
              <a:gdLst/>
              <a:ahLst/>
              <a:cxnLst/>
              <a:rect r="r" b="b" t="t" l="l"/>
              <a:pathLst>
                <a:path h="395004" w="1717313">
                  <a:moveTo>
                    <a:pt x="60109" y="0"/>
                  </a:moveTo>
                  <a:lnTo>
                    <a:pt x="1657204" y="0"/>
                  </a:lnTo>
                  <a:cubicBezTo>
                    <a:pt x="1673146" y="0"/>
                    <a:pt x="1688435" y="6333"/>
                    <a:pt x="1699708" y="17605"/>
                  </a:cubicBezTo>
                  <a:cubicBezTo>
                    <a:pt x="1710980" y="28878"/>
                    <a:pt x="1717313" y="44167"/>
                    <a:pt x="1717313" y="60109"/>
                  </a:cubicBezTo>
                  <a:lnTo>
                    <a:pt x="1717313" y="334895"/>
                  </a:lnTo>
                  <a:cubicBezTo>
                    <a:pt x="1717313" y="350837"/>
                    <a:pt x="1710980" y="366126"/>
                    <a:pt x="1699708" y="377398"/>
                  </a:cubicBezTo>
                  <a:cubicBezTo>
                    <a:pt x="1688435" y="388671"/>
                    <a:pt x="1673146" y="395004"/>
                    <a:pt x="1657204" y="395004"/>
                  </a:cubicBezTo>
                  <a:lnTo>
                    <a:pt x="60109" y="395004"/>
                  </a:lnTo>
                  <a:cubicBezTo>
                    <a:pt x="44167" y="395004"/>
                    <a:pt x="28878" y="388671"/>
                    <a:pt x="17605" y="377398"/>
                  </a:cubicBezTo>
                  <a:cubicBezTo>
                    <a:pt x="6333" y="366126"/>
                    <a:pt x="0" y="350837"/>
                    <a:pt x="0" y="334895"/>
                  </a:cubicBezTo>
                  <a:lnTo>
                    <a:pt x="0" y="60109"/>
                  </a:lnTo>
                  <a:cubicBezTo>
                    <a:pt x="0" y="44167"/>
                    <a:pt x="6333" y="28878"/>
                    <a:pt x="17605" y="17605"/>
                  </a:cubicBezTo>
                  <a:cubicBezTo>
                    <a:pt x="28878" y="6333"/>
                    <a:pt x="44167" y="0"/>
                    <a:pt x="60109" y="0"/>
                  </a:cubicBezTo>
                  <a:close/>
                </a:path>
              </a:pathLst>
            </a:custGeom>
            <a:solidFill>
              <a:srgbClr val="493213">
                <a:alpha val="9098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717313" cy="423579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79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740346" y="1406917"/>
            <a:ext cx="11737868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EAC16E"/>
                </a:solidFill>
                <a:latin typeface="Safira March"/>
              </a:rPr>
              <a:t>How is it used?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410" y="2762487"/>
            <a:ext cx="8549614" cy="196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964" indent="-334482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EAC16E"/>
                </a:solidFill>
                <a:latin typeface="Montserrat Bold"/>
              </a:rPr>
              <a:t>Assessment Tool:</a:t>
            </a:r>
          </a:p>
          <a:p>
            <a:pPr>
              <a:lnSpc>
                <a:spcPts val="3778"/>
              </a:lnSpc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The Pittsburgh Sleep Quality Index (PSQI) is a standardized questionnaire used as an assessment tool to evaluate the quality of sleep in individuals.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1493" y="5155969"/>
            <a:ext cx="8549614" cy="196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964" indent="-334482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EAC16E"/>
                </a:solidFill>
                <a:latin typeface="Montserrat Bold"/>
              </a:rPr>
              <a:t>Comprehensive Evaluation:</a:t>
            </a:r>
          </a:p>
          <a:p>
            <a:pPr>
              <a:lnSpc>
                <a:spcPts val="3778"/>
              </a:lnSpc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Comprising of several questions distributed in 7 components of sleep, it provides a comprehensive picture of an individual’s sleep quality.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1493" y="7549450"/>
            <a:ext cx="8549614" cy="196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964" indent="-334482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EAC16E"/>
                </a:solidFill>
                <a:latin typeface="Montserrat Bold"/>
              </a:rPr>
              <a:t>Widely Utilized:</a:t>
            </a:r>
          </a:p>
          <a:p>
            <a:pPr>
              <a:lnSpc>
                <a:spcPts val="3778"/>
              </a:lnSpc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Highly acclaimed in both clinical and research settings, PSQI is a popular tool to identify sleep disorders and patterns.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4474" y="2772012"/>
            <a:ext cx="8549614" cy="195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964" indent="-334482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EAC16E"/>
                </a:solidFill>
                <a:latin typeface="Canva Sans 2 Bold"/>
              </a:rPr>
              <a:t>Self-Report Questionnaire:</a:t>
            </a:r>
          </a:p>
          <a:p>
            <a:pPr>
              <a:lnSpc>
                <a:spcPts val="3778"/>
              </a:lnSpc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PSQI is a self-report questionnaire, typically completed by individuals, providing subjective information about their sleep habits and patterns.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4474" y="5165494"/>
            <a:ext cx="8549614" cy="338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964" indent="-334482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EAC16E"/>
                </a:solidFill>
                <a:latin typeface="Canva Sans 2 Bold"/>
              </a:rPr>
              <a:t>Scoring System: </a:t>
            </a:r>
          </a:p>
          <a:p>
            <a:pPr>
              <a:lnSpc>
                <a:spcPts val="3778"/>
              </a:lnSpc>
            </a:pPr>
            <a:r>
              <a:rPr lang="en-US" sz="2698">
                <a:solidFill>
                  <a:srgbClr val="EAC16E"/>
                </a:solidFill>
                <a:latin typeface="Canva Sans 2"/>
              </a:rPr>
              <a:t>Each component is scored on a scale of 0 to 3, and the scores are summed to generate a total score, with higher scores indicating poorer sleep quality. A global PSQI score above a certain threshold suggests the presence of sleep disturbances or disorders.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2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966075">
            <a:off x="14601930" y="5143500"/>
            <a:ext cx="6169188" cy="8225584"/>
          </a:xfrm>
          <a:custGeom>
            <a:avLst/>
            <a:gdLst/>
            <a:ahLst/>
            <a:cxnLst/>
            <a:rect r="r" b="b" t="t" l="l"/>
            <a:pathLst>
              <a:path h="8225584" w="6169188">
                <a:moveTo>
                  <a:pt x="0" y="0"/>
                </a:moveTo>
                <a:lnTo>
                  <a:pt x="6169188" y="0"/>
                </a:lnTo>
                <a:lnTo>
                  <a:pt x="6169188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77287" y="-3082084"/>
            <a:ext cx="6138342" cy="8225584"/>
          </a:xfrm>
          <a:custGeom>
            <a:avLst/>
            <a:gdLst/>
            <a:ahLst/>
            <a:cxnLst/>
            <a:rect r="r" b="b" t="t" l="l"/>
            <a:pathLst>
              <a:path h="8225584" w="6138342">
                <a:moveTo>
                  <a:pt x="0" y="0"/>
                </a:moveTo>
                <a:lnTo>
                  <a:pt x="6138341" y="0"/>
                </a:lnTo>
                <a:lnTo>
                  <a:pt x="6138341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1047" y="796633"/>
            <a:ext cx="10359809" cy="99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5"/>
              </a:lnSpc>
            </a:pPr>
            <a:r>
              <a:rPr lang="en-US" sz="3998" spc="323">
                <a:solidFill>
                  <a:srgbClr val="EAC16E"/>
                </a:solidFill>
                <a:latin typeface="Safira March"/>
              </a:rPr>
              <a:t>7 components of PSQI: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822867" y="3658196"/>
            <a:ext cx="14642266" cy="0"/>
          </a:xfrm>
          <a:prstGeom prst="line">
            <a:avLst/>
          </a:prstGeom>
          <a:ln cap="rnd" w="9525">
            <a:solidFill>
              <a:srgbClr val="EAC1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6439164" y="3020329"/>
            <a:ext cx="23192" cy="6235963"/>
          </a:xfrm>
          <a:prstGeom prst="line">
            <a:avLst/>
          </a:prstGeom>
          <a:ln cap="rnd" w="9525">
            <a:solidFill>
              <a:srgbClr val="EAC1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1725871" y="3020329"/>
            <a:ext cx="32712" cy="6235998"/>
          </a:xfrm>
          <a:prstGeom prst="line">
            <a:avLst/>
          </a:prstGeom>
          <a:ln cap="rnd" w="9525">
            <a:solidFill>
              <a:srgbClr val="EAC1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822867" y="5707712"/>
            <a:ext cx="14642266" cy="0"/>
          </a:xfrm>
          <a:prstGeom prst="line">
            <a:avLst/>
          </a:prstGeom>
          <a:ln cap="rnd" w="9525">
            <a:solidFill>
              <a:srgbClr val="EAC1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914227" y="7771303"/>
            <a:ext cx="14642266" cy="0"/>
          </a:xfrm>
          <a:prstGeom prst="line">
            <a:avLst/>
          </a:prstGeom>
          <a:ln cap="rnd" w="9525">
            <a:solidFill>
              <a:srgbClr val="EAC1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822867" y="3864162"/>
            <a:ext cx="4606777" cy="157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 Subjective </a:t>
            </a:r>
          </a:p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Sleep Quality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0725" y="4232692"/>
            <a:ext cx="4606777" cy="7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 Sleep Latency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68103" y="4264017"/>
            <a:ext cx="4606777" cy="7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 Sleep Duration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3983" y="6278892"/>
            <a:ext cx="4606777" cy="7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 Sleep 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0725" y="6278892"/>
            <a:ext cx="4606777" cy="7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Sleep Schedule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7467" y="5879037"/>
            <a:ext cx="4606777" cy="157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Use of Sleep Medication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0725" y="7990230"/>
            <a:ext cx="4606777" cy="157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FED480"/>
                </a:solidFill>
                <a:latin typeface="Forum"/>
              </a:rPr>
              <a:t> Daytime Dysfunction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95336" y="126056"/>
            <a:ext cx="2722316" cy="136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4"/>
              </a:lnSpc>
            </a:pPr>
            <a:r>
              <a:rPr lang="en-US" sz="5997">
                <a:solidFill>
                  <a:srgbClr val="EAC16E">
                    <a:alpha val="36863"/>
                  </a:srgbClr>
                </a:solidFill>
                <a:latin typeface="Safira March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DAF0z0msrwk</dc:identifier>
  <dcterms:modified xsi:type="dcterms:W3CDTF">2011-08-01T06:04:30Z</dcterms:modified>
  <cp:revision>1</cp:revision>
  <dc:title>Students, Stress and Sleep (Understanding the connection)</dc:title>
</cp:coreProperties>
</file>